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57"/>
  </p:notesMasterIdLst>
  <p:handoutMasterIdLst>
    <p:handoutMasterId r:id="rId158"/>
  </p:handoutMasterIdLst>
  <p:sldIdLst>
    <p:sldId id="283" r:id="rId2"/>
    <p:sldId id="284" r:id="rId3"/>
    <p:sldId id="256" r:id="rId4"/>
    <p:sldId id="258" r:id="rId5"/>
    <p:sldId id="257" r:id="rId6"/>
    <p:sldId id="259" r:id="rId7"/>
    <p:sldId id="277" r:id="rId8"/>
    <p:sldId id="279" r:id="rId9"/>
    <p:sldId id="312" r:id="rId10"/>
    <p:sldId id="278"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81" r:id="rId29"/>
    <p:sldId id="285" r:id="rId30"/>
    <p:sldId id="286" r:id="rId31"/>
    <p:sldId id="287" r:id="rId32"/>
    <p:sldId id="288" r:id="rId33"/>
    <p:sldId id="289" r:id="rId34"/>
    <p:sldId id="290" r:id="rId35"/>
    <p:sldId id="291" r:id="rId36"/>
    <p:sldId id="292" r:id="rId37"/>
    <p:sldId id="293" r:id="rId38"/>
    <p:sldId id="311"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3" r:id="rId55"/>
    <p:sldId id="314" r:id="rId56"/>
    <p:sldId id="315" r:id="rId57"/>
    <p:sldId id="316" r:id="rId58"/>
    <p:sldId id="317" r:id="rId59"/>
    <p:sldId id="318" r:id="rId60"/>
    <p:sldId id="319" r:id="rId61"/>
    <p:sldId id="320" r:id="rId62"/>
    <p:sldId id="325" r:id="rId63"/>
    <p:sldId id="321" r:id="rId64"/>
    <p:sldId id="322" r:id="rId65"/>
    <p:sldId id="323" r:id="rId66"/>
    <p:sldId id="324" r:id="rId67"/>
    <p:sldId id="326" r:id="rId68"/>
    <p:sldId id="327" r:id="rId69"/>
    <p:sldId id="329" r:id="rId70"/>
    <p:sldId id="330" r:id="rId71"/>
    <p:sldId id="331" r:id="rId72"/>
    <p:sldId id="332" r:id="rId73"/>
    <p:sldId id="333" r:id="rId74"/>
    <p:sldId id="334" r:id="rId75"/>
    <p:sldId id="335" r:id="rId76"/>
    <p:sldId id="336" r:id="rId77"/>
    <p:sldId id="337" r:id="rId78"/>
    <p:sldId id="338" r:id="rId79"/>
    <p:sldId id="339" r:id="rId80"/>
    <p:sldId id="370" r:id="rId81"/>
    <p:sldId id="341" r:id="rId82"/>
    <p:sldId id="342" r:id="rId83"/>
    <p:sldId id="343" r:id="rId84"/>
    <p:sldId id="344" r:id="rId85"/>
    <p:sldId id="345" r:id="rId86"/>
    <p:sldId id="346" r:id="rId87"/>
    <p:sldId id="347" r:id="rId88"/>
    <p:sldId id="348" r:id="rId89"/>
    <p:sldId id="350" r:id="rId90"/>
    <p:sldId id="351" r:id="rId91"/>
    <p:sldId id="352" r:id="rId92"/>
    <p:sldId id="371" r:id="rId93"/>
    <p:sldId id="37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188" y="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829F14-6845-464F-A118-79B037902BA5}" type="datetimeFigureOut">
              <a:rPr lang="en-GB" smtClean="0"/>
              <a:t>21/10/2023</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442FBD-6DF0-4E1B-AE3C-2CB6209911A1}" type="slidenum">
              <a:rPr lang="en-GB" smtClean="0"/>
              <a:t>‹#›</a:t>
            </a:fld>
            <a:endParaRPr lang="en-GB"/>
          </a:p>
        </p:txBody>
      </p:sp>
    </p:spTree>
    <p:extLst>
      <p:ext uri="{BB962C8B-B14F-4D97-AF65-F5344CB8AC3E}">
        <p14:creationId xmlns:p14="http://schemas.microsoft.com/office/powerpoint/2010/main" val="694455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DevOps</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F567E-05CB-4693-9BC8-2E78A8B1C9E4}" type="datetimeFigureOut">
              <a:rPr lang="en-GB" smtClean="0"/>
              <a:t>21/10/2023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RAM TECHNOLOGIES BANGALORE</a:t>
            </a: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CD5AA-1EA7-4D5A-A8BB-289328471BF3}" type="slidenum">
              <a:rPr lang="en-GB" smtClean="0"/>
              <a:t>‹#›</a:t>
            </a:fld>
            <a:endParaRPr lang="en-GB"/>
          </a:p>
        </p:txBody>
      </p:sp>
    </p:spTree>
    <p:extLst>
      <p:ext uri="{BB962C8B-B14F-4D97-AF65-F5344CB8AC3E}">
        <p14:creationId xmlns:p14="http://schemas.microsoft.com/office/powerpoint/2010/main" val="19148476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1</a:t>
            </a:fld>
            <a:endParaRPr lang="en-GB"/>
          </a:p>
        </p:txBody>
      </p:sp>
      <p:sp>
        <p:nvSpPr>
          <p:cNvPr id="5" name="Date Placeholder 4"/>
          <p:cNvSpPr>
            <a:spLocks noGrp="1"/>
          </p:cNvSpPr>
          <p:nvPr>
            <p:ph type="dt" idx="11"/>
          </p:nvPr>
        </p:nvSpPr>
        <p:spPr/>
        <p:txBody>
          <a:bodyPr/>
          <a:lstStyle/>
          <a:p>
            <a:fld id="{C3273E88-4043-4812-BBC3-924BAB102E0C}" type="datetime1">
              <a:rPr lang="en-GB" smtClean="0"/>
              <a:t>21/10/2023</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26015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6CD5AA-1EA7-4D5A-A8BB-289328471BF3}" type="slidenum">
              <a:rPr lang="en-GB" smtClean="0"/>
              <a:t>28</a:t>
            </a:fld>
            <a:endParaRPr lang="en-GB"/>
          </a:p>
        </p:txBody>
      </p:sp>
      <p:sp>
        <p:nvSpPr>
          <p:cNvPr id="5" name="Date Placeholder 4"/>
          <p:cNvSpPr>
            <a:spLocks noGrp="1"/>
          </p:cNvSpPr>
          <p:nvPr>
            <p:ph type="dt" idx="11"/>
          </p:nvPr>
        </p:nvSpPr>
        <p:spPr/>
        <p:txBody>
          <a:bodyPr/>
          <a:lstStyle/>
          <a:p>
            <a:fld id="{33B625A8-E881-4825-8553-B6D06CB430F3}" type="datetime1">
              <a:rPr lang="en-GB" smtClean="0"/>
              <a:t>21/10/2023</a:t>
            </a:fld>
            <a:endParaRPr lang="en-GB"/>
          </a:p>
        </p:txBody>
      </p:sp>
      <p:sp>
        <p:nvSpPr>
          <p:cNvPr id="6" name="Footer Placeholder 5"/>
          <p:cNvSpPr>
            <a:spLocks noGrp="1"/>
          </p:cNvSpPr>
          <p:nvPr>
            <p:ph type="ftr" sz="quarter" idx="12"/>
          </p:nvPr>
        </p:nvSpPr>
        <p:spPr/>
        <p:txBody>
          <a:bodyPr/>
          <a:lstStyle/>
          <a:p>
            <a:r>
              <a:rPr lang="en-GB" smtClean="0"/>
              <a:t>RAM TECHNOLOGIES BANGALORE</a:t>
            </a:r>
            <a:endParaRPr lang="en-GB"/>
          </a:p>
        </p:txBody>
      </p:sp>
      <p:sp>
        <p:nvSpPr>
          <p:cNvPr id="7" name="Header Placeholder 6"/>
          <p:cNvSpPr>
            <a:spLocks noGrp="1"/>
          </p:cNvSpPr>
          <p:nvPr>
            <p:ph type="hdr" sz="quarter" idx="13"/>
          </p:nvPr>
        </p:nvSpPr>
        <p:spPr/>
        <p:txBody>
          <a:bodyPr/>
          <a:lstStyle/>
          <a:p>
            <a:r>
              <a:rPr lang="en-GB" smtClean="0"/>
              <a:t>DevOps</a:t>
            </a:r>
            <a:endParaRPr lang="en-GB"/>
          </a:p>
        </p:txBody>
      </p:sp>
    </p:spTree>
    <p:extLst>
      <p:ext uri="{BB962C8B-B14F-4D97-AF65-F5344CB8AC3E}">
        <p14:creationId xmlns:p14="http://schemas.microsoft.com/office/powerpoint/2010/main" val="35803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1E02F5-C112-4E01-8E12-C020A7F33978}" type="datetime1">
              <a:rPr lang="en-GB" smtClean="0"/>
              <a:t>21/10/2023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BD0DD-CA53-461E-A86E-451C1D393EA5}" type="datetime1">
              <a:rPr lang="en-GB" smtClean="0"/>
              <a:t>21/10/2023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2971AD-829A-41B0-93E9-510EAFE61D4F}" type="datetime1">
              <a:rPr lang="en-GB" smtClean="0"/>
              <a:t>21/10/2023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9B34-56EE-4E67-8DD6-2F9EC36E71F2}" type="datetime1">
              <a:rPr lang="en-GB" smtClean="0"/>
              <a:t>21/10/2023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D66A7-0BEC-4485-9544-0C3053EBF265}" type="datetime1">
              <a:rPr lang="en-GB" smtClean="0"/>
              <a:t>21/10/2023</a:t>
            </a:fld>
            <a:endParaRPr lang="en-GB"/>
          </a:p>
        </p:txBody>
      </p:sp>
      <p:sp>
        <p:nvSpPr>
          <p:cNvPr id="5" name="Footer Placeholder 4"/>
          <p:cNvSpPr>
            <a:spLocks noGrp="1"/>
          </p:cNvSpPr>
          <p:nvPr>
            <p:ph type="ftr" sz="quarter" idx="11"/>
          </p:nvPr>
        </p:nvSpPr>
        <p:spPr/>
        <p:txBody>
          <a:bodyPr/>
          <a:lstStyle/>
          <a:p>
            <a:r>
              <a:rPr lang="en-GB" smtClean="0"/>
              <a:t>RAM TECHNOLOGIES</a:t>
            </a:r>
            <a:endParaRPr lang="en-GB"/>
          </a:p>
        </p:txBody>
      </p:sp>
      <p:sp>
        <p:nvSpPr>
          <p:cNvPr id="6" name="Slide Number Placeholder 5"/>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D859429-3518-4356-896B-D1FE3237542E}" type="datetime1">
              <a:rPr lang="en-GB" smtClean="0"/>
              <a:t>21/10/2023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5D50E9-9CF7-4921-BE25-8ACE4E6B6844}"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B744E22-219F-46A3-B3A2-CC68FD8CACFD}" type="datetime1">
              <a:rPr lang="en-GB" smtClean="0"/>
              <a:t>21/10/2023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81FAE-89A9-4812-8847-3AC5EA83016E}" type="datetime1">
              <a:rPr lang="en-GB" smtClean="0"/>
              <a:t>21/10/2023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a:t>
            </a:fld>
            <a:endParaRPr lang="en-GB"/>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0D6E945-6577-412C-BB5E-4DD9DC2EE1ED}" type="datetime1">
              <a:rPr lang="en-GB" smtClean="0"/>
              <a:t>21/10/2023</a:t>
            </a:fld>
            <a:endParaRPr lang="en-GB"/>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GB" smtClean="0"/>
              <a:t>RAM TECHNOLOGIES</a:t>
            </a:r>
            <a:endParaRPr lang="en-GB"/>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81BEA67-9482-4C87-9702-AA3D565E1333}" type="slidenum">
              <a:rPr lang="en-GB" smtClean="0"/>
              <a:t>‹#›</a:t>
            </a:fld>
            <a:endParaRPr lang="en-GB"/>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4" y="1052736"/>
            <a:ext cx="658336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AAFD0A2B-4923-43EA-80D2-DC1BC7FC0383}" type="datetime1">
              <a:rPr lang="en-GB" smtClean="0"/>
              <a:t>21/10/2023</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1</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7374452"/>
      </p:ext>
    </p:extLst>
  </p:cSld>
  <p:clrMapOvr>
    <a:masterClrMapping/>
  </p:clrMapOvr>
  <p:transition spd="slow" advTm="38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556792"/>
            <a:ext cx="7408333" cy="4569371"/>
          </a:xfrm>
        </p:spPr>
        <p:txBody>
          <a:bodyPr>
            <a:normAutofit lnSpcReduction="10000"/>
          </a:bodyPr>
          <a:lstStyle/>
          <a:p>
            <a:r>
              <a:rPr lang="en-GB" b="1" dirty="0" smtClean="0"/>
              <a:t>Now </a:t>
            </a:r>
            <a:r>
              <a:rPr lang="en-GB" b="1" dirty="0"/>
              <a:t>a days employers are not only looking for strong technical skills but also looking "soft skills" which are essentials to become successful in IT. If you think if you are lagging on any of these skills, no worries. All these skills can be developed and improved over period of time by practicing</a:t>
            </a:r>
            <a:r>
              <a:rPr lang="en-GB" dirty="0"/>
              <a:t>.</a:t>
            </a:r>
          </a:p>
          <a:p>
            <a:r>
              <a:rPr lang="en-GB" b="1" dirty="0"/>
              <a:t>1. Open minded</a:t>
            </a:r>
          </a:p>
          <a:p>
            <a:r>
              <a:rPr lang="en-GB" b="1" dirty="0"/>
              <a:t>2. Willingness to learn new skills</a:t>
            </a:r>
          </a:p>
          <a:p>
            <a:r>
              <a:rPr lang="en-GB" b="1" dirty="0"/>
              <a:t>3. Communication</a:t>
            </a:r>
          </a:p>
          <a:p>
            <a:r>
              <a:rPr lang="en-GB" b="1" dirty="0"/>
              <a:t>4. Approachable</a:t>
            </a:r>
          </a:p>
          <a:p>
            <a:r>
              <a:rPr lang="en-GB" b="1" dirty="0"/>
              <a:t>5. "Get it done" attitude</a:t>
            </a:r>
          </a:p>
          <a:p>
            <a:r>
              <a:rPr lang="en-GB" b="1" dirty="0"/>
              <a:t>6. Being adaptable.</a:t>
            </a:r>
            <a:r>
              <a:rPr lang="en-GB" dirty="0"/>
              <a:t> </a:t>
            </a:r>
          </a:p>
          <a:p>
            <a:endParaRPr lang="en-GB" dirty="0"/>
          </a:p>
        </p:txBody>
      </p:sp>
      <p:sp>
        <p:nvSpPr>
          <p:cNvPr id="2" name="Title 1"/>
          <p:cNvSpPr>
            <a:spLocks noGrp="1"/>
          </p:cNvSpPr>
          <p:nvPr>
            <p:ph type="title"/>
          </p:nvPr>
        </p:nvSpPr>
        <p:spPr/>
        <p:txBody>
          <a:bodyPr>
            <a:normAutofit fontScale="90000"/>
          </a:bodyPr>
          <a:lstStyle/>
          <a:p>
            <a:r>
              <a:rPr lang="en-GB" b="1" u="sng" dirty="0"/>
              <a:t>Soft skills</a:t>
            </a:r>
            <a:r>
              <a:rPr lang="en-GB" dirty="0"/>
              <a:t/>
            </a:r>
            <a:br>
              <a:rPr lang="en-GB" dirty="0"/>
            </a:br>
            <a:endParaRPr lang="en-GB" dirty="0"/>
          </a:p>
        </p:txBody>
      </p:sp>
      <p:sp>
        <p:nvSpPr>
          <p:cNvPr id="7" name="Date Placeholder 6"/>
          <p:cNvSpPr>
            <a:spLocks noGrp="1"/>
          </p:cNvSpPr>
          <p:nvPr>
            <p:ph type="dt" sz="half" idx="10"/>
          </p:nvPr>
        </p:nvSpPr>
        <p:spPr/>
        <p:txBody>
          <a:bodyPr/>
          <a:lstStyle/>
          <a:p>
            <a:fld id="{1BA8685F-3B9C-4DC8-97ED-6DF9019FCE70}"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56209606"/>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 file1 file2 </a:t>
            </a:r>
            <a:r>
              <a:rPr lang="en-GB" dirty="0" smtClean="0"/>
              <a:t>:used </a:t>
            </a:r>
            <a:r>
              <a:rPr lang="en-GB" dirty="0"/>
              <a:t>to move/renaming the files i.e.., the data from file1 to file2 </a:t>
            </a:r>
            <a:endParaRPr lang="en-GB" dirty="0" smtClean="0"/>
          </a:p>
          <a:p>
            <a:r>
              <a:rPr lang="en-GB" dirty="0" smtClean="0"/>
              <a:t>Ex mv test1.py test2.py</a:t>
            </a:r>
          </a:p>
          <a:p>
            <a:r>
              <a:rPr lang="en-GB" dirty="0" smtClean="0"/>
              <a:t>mv </a:t>
            </a:r>
            <a:r>
              <a:rPr lang="en-GB" dirty="0"/>
              <a:t>file1 folder1 </a:t>
            </a:r>
            <a:r>
              <a:rPr lang="en-GB" dirty="0" smtClean="0"/>
              <a:t>:used </a:t>
            </a:r>
            <a:r>
              <a:rPr lang="en-GB" dirty="0"/>
              <a:t>to cut the file and paste in </a:t>
            </a:r>
            <a:r>
              <a:rPr lang="en-GB" dirty="0" smtClean="0"/>
              <a:t>folder</a:t>
            </a:r>
          </a:p>
          <a:p>
            <a:r>
              <a:rPr lang="en-GB" dirty="0" smtClean="0"/>
              <a:t>mv test2.py </a:t>
            </a:r>
            <a:r>
              <a:rPr lang="en-GB" dirty="0" err="1" smtClean="0"/>
              <a:t>devops</a:t>
            </a:r>
            <a:r>
              <a:rPr lang="en-GB" dirty="0" smtClean="0"/>
              <a:t> </a:t>
            </a:r>
          </a:p>
          <a:p>
            <a:r>
              <a:rPr lang="en-GB" dirty="0" err="1" smtClean="0"/>
              <a:t>cmp</a:t>
            </a:r>
            <a:r>
              <a:rPr lang="en-GB" dirty="0" smtClean="0"/>
              <a:t> </a:t>
            </a:r>
            <a:r>
              <a:rPr lang="en-GB" dirty="0"/>
              <a:t>file1 file2 </a:t>
            </a:r>
            <a:r>
              <a:rPr lang="en-GB" dirty="0" smtClean="0"/>
              <a:t>:used </a:t>
            </a:r>
            <a:r>
              <a:rPr lang="en-GB" dirty="0"/>
              <a:t>to compare the 2 files </a:t>
            </a:r>
            <a:endParaRPr lang="en-GB" dirty="0" smtClean="0"/>
          </a:p>
          <a:p>
            <a:r>
              <a:rPr lang="en-GB" dirty="0" smtClean="0"/>
              <a:t>diff </a:t>
            </a:r>
            <a:r>
              <a:rPr lang="en-GB" dirty="0"/>
              <a:t>file1 file2 </a:t>
            </a:r>
            <a:r>
              <a:rPr lang="en-GB" dirty="0" smtClean="0"/>
              <a:t>:used </a:t>
            </a:r>
            <a:r>
              <a:rPr lang="en-GB" dirty="0"/>
              <a:t>to get the differences of a file b/w 2 files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100</a:t>
            </a:fld>
            <a:endParaRPr lang="en-GB"/>
          </a:p>
        </p:txBody>
      </p:sp>
      <p:sp>
        <p:nvSpPr>
          <p:cNvPr id="6" name="Title 5"/>
          <p:cNvSpPr>
            <a:spLocks noGrp="1"/>
          </p:cNvSpPr>
          <p:nvPr>
            <p:ph type="title"/>
          </p:nvPr>
        </p:nvSpPr>
        <p:spPr/>
        <p:txBody>
          <a:bodyPr/>
          <a:lstStyle/>
          <a:p>
            <a:r>
              <a:rPr lang="en-GB" dirty="0" smtClean="0"/>
              <a:t>mv </a:t>
            </a:r>
            <a:r>
              <a:rPr lang="en-GB" dirty="0"/>
              <a:t>(</a:t>
            </a:r>
            <a:r>
              <a:rPr lang="en-GB" dirty="0" smtClean="0"/>
              <a:t>MOVE) command</a:t>
            </a:r>
            <a:endParaRPr lang="en-GB" dirty="0"/>
          </a:p>
        </p:txBody>
      </p:sp>
    </p:spTree>
    <p:extLst>
      <p:ext uri="{BB962C8B-B14F-4D97-AF65-F5344CB8AC3E}">
        <p14:creationId xmlns:p14="http://schemas.microsoft.com/office/powerpoint/2010/main" val="4532558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cat filename used to read the data into a file </a:t>
            </a:r>
            <a:endParaRPr lang="en-GB" dirty="0" smtClean="0"/>
          </a:p>
          <a:p>
            <a:r>
              <a:rPr lang="en-GB" dirty="0" err="1" smtClean="0"/>
              <a:t>Ex:cat</a:t>
            </a:r>
            <a:r>
              <a:rPr lang="en-GB" dirty="0" smtClean="0"/>
              <a:t> test.sh</a:t>
            </a:r>
          </a:p>
          <a:p>
            <a:r>
              <a:rPr lang="en-GB" dirty="0" smtClean="0"/>
              <a:t>cat </a:t>
            </a:r>
            <a:r>
              <a:rPr lang="en-GB" dirty="0"/>
              <a:t>f1 f2 f3 used to see all the files data at a time </a:t>
            </a:r>
            <a:endParaRPr lang="en-GB" dirty="0" smtClean="0"/>
          </a:p>
          <a:p>
            <a:r>
              <a:rPr lang="en-GB" dirty="0" smtClean="0"/>
              <a:t>Ex: cat test.sh test.py test.java</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101</a:t>
            </a:fld>
            <a:endParaRPr lang="en-GB"/>
          </a:p>
        </p:txBody>
      </p:sp>
      <p:sp>
        <p:nvSpPr>
          <p:cNvPr id="6" name="Title 5"/>
          <p:cNvSpPr>
            <a:spLocks noGrp="1"/>
          </p:cNvSpPr>
          <p:nvPr>
            <p:ph type="title"/>
          </p:nvPr>
        </p:nvSpPr>
        <p:spPr/>
        <p:txBody>
          <a:bodyPr/>
          <a:lstStyle/>
          <a:p>
            <a:r>
              <a:rPr lang="en-GB" dirty="0" smtClean="0"/>
              <a:t>cat command</a:t>
            </a:r>
            <a:endParaRPr lang="en-GB" dirty="0"/>
          </a:p>
        </p:txBody>
      </p:sp>
    </p:spTree>
    <p:extLst>
      <p:ext uri="{BB962C8B-B14F-4D97-AF65-F5344CB8AC3E}">
        <p14:creationId xmlns:p14="http://schemas.microsoft.com/office/powerpoint/2010/main" val="3168306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tac</a:t>
            </a:r>
            <a:r>
              <a:rPr lang="en-GB" dirty="0"/>
              <a:t> </a:t>
            </a:r>
            <a:r>
              <a:rPr lang="en-GB" dirty="0" smtClean="0"/>
              <a:t>filename : </a:t>
            </a:r>
            <a:r>
              <a:rPr lang="en-GB" dirty="0"/>
              <a:t>reverse the data from top to bottom </a:t>
            </a:r>
            <a:endParaRPr lang="en-GB" dirty="0" smtClean="0"/>
          </a:p>
          <a:p>
            <a:r>
              <a:rPr lang="en-GB" dirty="0" smtClean="0"/>
              <a:t>Ex: </a:t>
            </a:r>
            <a:r>
              <a:rPr lang="en-GB" dirty="0" err="1" smtClean="0"/>
              <a:t>tac</a:t>
            </a:r>
            <a:r>
              <a:rPr lang="en-GB" dirty="0" smtClean="0"/>
              <a:t> test.sh</a:t>
            </a:r>
          </a:p>
          <a:p>
            <a:r>
              <a:rPr lang="en-GB" dirty="0"/>
              <a:t>rev filename </a:t>
            </a:r>
            <a:r>
              <a:rPr lang="en-GB" dirty="0" smtClean="0"/>
              <a:t>:reverse </a:t>
            </a:r>
            <a:r>
              <a:rPr lang="en-GB" dirty="0"/>
              <a:t>the data from left to right</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102</a:t>
            </a:fld>
            <a:endParaRPr lang="en-GB"/>
          </a:p>
        </p:txBody>
      </p:sp>
      <p:sp>
        <p:nvSpPr>
          <p:cNvPr id="6" name="Title 5"/>
          <p:cNvSpPr>
            <a:spLocks noGrp="1"/>
          </p:cNvSpPr>
          <p:nvPr>
            <p:ph type="title"/>
          </p:nvPr>
        </p:nvSpPr>
        <p:spPr/>
        <p:txBody>
          <a:bodyPr/>
          <a:lstStyle/>
          <a:p>
            <a:r>
              <a:rPr lang="en-GB" dirty="0" err="1" smtClean="0"/>
              <a:t>tac</a:t>
            </a:r>
            <a:r>
              <a:rPr lang="en-GB" dirty="0" smtClean="0"/>
              <a:t> command</a:t>
            </a:r>
            <a:endParaRPr lang="en-GB" dirty="0"/>
          </a:p>
        </p:txBody>
      </p:sp>
    </p:spTree>
    <p:extLst>
      <p:ext uri="{BB962C8B-B14F-4D97-AF65-F5344CB8AC3E}">
        <p14:creationId xmlns:p14="http://schemas.microsoft.com/office/powerpoint/2010/main" val="11082794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head filename used to print first 10 lines of a </a:t>
            </a:r>
            <a:r>
              <a:rPr lang="en-GB" dirty="0" smtClean="0"/>
              <a:t>file</a:t>
            </a:r>
          </a:p>
          <a:p>
            <a:r>
              <a:rPr lang="en-GB" dirty="0" smtClean="0"/>
              <a:t>Ex: head test.txt</a:t>
            </a:r>
          </a:p>
          <a:p>
            <a:r>
              <a:rPr lang="en-GB" dirty="0"/>
              <a:t>head -n 8 filename prints 8 lines in a </a:t>
            </a:r>
            <a:r>
              <a:rPr lang="en-GB" dirty="0" smtClean="0"/>
              <a:t>file</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103</a:t>
            </a:fld>
            <a:endParaRPr lang="en-GB"/>
          </a:p>
        </p:txBody>
      </p:sp>
      <p:sp>
        <p:nvSpPr>
          <p:cNvPr id="6" name="Title 5"/>
          <p:cNvSpPr>
            <a:spLocks noGrp="1"/>
          </p:cNvSpPr>
          <p:nvPr>
            <p:ph type="title"/>
          </p:nvPr>
        </p:nvSpPr>
        <p:spPr/>
        <p:txBody>
          <a:bodyPr/>
          <a:lstStyle/>
          <a:p>
            <a:r>
              <a:rPr lang="en-GB" dirty="0" smtClean="0"/>
              <a:t>head command</a:t>
            </a:r>
            <a:endParaRPr lang="en-GB" dirty="0"/>
          </a:p>
        </p:txBody>
      </p:sp>
    </p:spTree>
    <p:extLst>
      <p:ext uri="{BB962C8B-B14F-4D97-AF65-F5344CB8AC3E}">
        <p14:creationId xmlns:p14="http://schemas.microsoft.com/office/powerpoint/2010/main" val="136735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tail filename used to print last 10 lines of a </a:t>
            </a:r>
            <a:r>
              <a:rPr lang="en-GB" dirty="0" smtClean="0"/>
              <a:t>file</a:t>
            </a:r>
          </a:p>
          <a:p>
            <a:r>
              <a:rPr lang="en-GB" dirty="0" smtClean="0"/>
              <a:t>Ex: tail test.txt</a:t>
            </a:r>
          </a:p>
          <a:p>
            <a:r>
              <a:rPr lang="en-GB" dirty="0"/>
              <a:t>tail -n 4 filename </a:t>
            </a:r>
            <a:r>
              <a:rPr lang="en-GB" dirty="0" smtClean="0"/>
              <a:t>:used </a:t>
            </a:r>
            <a:r>
              <a:rPr lang="en-GB" dirty="0"/>
              <a:t>to print last 4 lines in a file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104</a:t>
            </a:fld>
            <a:endParaRPr lang="en-GB"/>
          </a:p>
        </p:txBody>
      </p:sp>
      <p:sp>
        <p:nvSpPr>
          <p:cNvPr id="6" name="Title 5"/>
          <p:cNvSpPr>
            <a:spLocks noGrp="1"/>
          </p:cNvSpPr>
          <p:nvPr>
            <p:ph type="title"/>
          </p:nvPr>
        </p:nvSpPr>
        <p:spPr/>
        <p:txBody>
          <a:bodyPr/>
          <a:lstStyle/>
          <a:p>
            <a:r>
              <a:rPr lang="en-GB" dirty="0" smtClean="0"/>
              <a:t>tail command</a:t>
            </a:r>
            <a:endParaRPr lang="en-GB" dirty="0"/>
          </a:p>
        </p:txBody>
      </p:sp>
    </p:spTree>
    <p:extLst>
      <p:ext uri="{BB962C8B-B14F-4D97-AF65-F5344CB8AC3E}">
        <p14:creationId xmlns:p14="http://schemas.microsoft.com/office/powerpoint/2010/main" val="19011808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wc</a:t>
            </a:r>
            <a:r>
              <a:rPr lang="en-GB" dirty="0"/>
              <a:t> filename </a:t>
            </a:r>
            <a:r>
              <a:rPr lang="en-GB" dirty="0" smtClean="0"/>
              <a:t>:used </a:t>
            </a:r>
            <a:r>
              <a:rPr lang="en-GB" dirty="0"/>
              <a:t>to get the no of lines, words, letters in a file </a:t>
            </a:r>
            <a:endParaRPr lang="en-GB" dirty="0" smtClean="0"/>
          </a:p>
          <a:p>
            <a:r>
              <a:rPr lang="en-GB" dirty="0"/>
              <a:t>Ex</a:t>
            </a:r>
            <a:r>
              <a:rPr lang="en-GB" dirty="0" smtClean="0"/>
              <a:t>:</a:t>
            </a:r>
          </a:p>
          <a:p>
            <a:r>
              <a:rPr lang="en-GB" dirty="0" err="1" smtClean="0"/>
              <a:t>wc</a:t>
            </a:r>
            <a:r>
              <a:rPr lang="en-GB" dirty="0" smtClean="0"/>
              <a:t> </a:t>
            </a:r>
            <a:r>
              <a:rPr lang="en-GB" dirty="0"/>
              <a:t>-l filename used to get only line numbers of a </a:t>
            </a:r>
            <a:r>
              <a:rPr lang="en-GB" dirty="0" smtClean="0"/>
              <a:t>file</a:t>
            </a:r>
          </a:p>
          <a:p>
            <a:r>
              <a:rPr lang="en-GB" dirty="0" err="1"/>
              <a:t>wc</a:t>
            </a:r>
            <a:r>
              <a:rPr lang="en-GB" dirty="0"/>
              <a:t> -w filename used to get no of words in a </a:t>
            </a:r>
            <a:r>
              <a:rPr lang="en-GB" dirty="0" smtClean="0"/>
              <a:t>file</a:t>
            </a:r>
          </a:p>
          <a:p>
            <a:r>
              <a:rPr lang="en-GB" dirty="0" err="1"/>
              <a:t>wc</a:t>
            </a:r>
            <a:r>
              <a:rPr lang="en-GB" dirty="0"/>
              <a:t> -c filename used to get no of characters in a file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105</a:t>
            </a:fld>
            <a:endParaRPr lang="en-GB"/>
          </a:p>
        </p:txBody>
      </p:sp>
      <p:sp>
        <p:nvSpPr>
          <p:cNvPr id="6" name="Title 5"/>
          <p:cNvSpPr>
            <a:spLocks noGrp="1"/>
          </p:cNvSpPr>
          <p:nvPr>
            <p:ph type="title"/>
          </p:nvPr>
        </p:nvSpPr>
        <p:spPr/>
        <p:txBody>
          <a:bodyPr/>
          <a:lstStyle/>
          <a:p>
            <a:r>
              <a:rPr lang="en-GB" dirty="0" err="1" smtClean="0"/>
              <a:t>wc</a:t>
            </a:r>
            <a:r>
              <a:rPr lang="en-GB" dirty="0" smtClean="0"/>
              <a:t> command</a:t>
            </a:r>
            <a:endParaRPr lang="en-GB" dirty="0"/>
          </a:p>
        </p:txBody>
      </p:sp>
    </p:spTree>
    <p:extLst>
      <p:ext uri="{BB962C8B-B14F-4D97-AF65-F5344CB8AC3E}">
        <p14:creationId xmlns:p14="http://schemas.microsoft.com/office/powerpoint/2010/main" val="30446071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Used to display content of large/very large files, In form of pages </a:t>
            </a:r>
            <a:endParaRPr lang="en-GB" dirty="0" smtClean="0"/>
          </a:p>
          <a:p>
            <a:r>
              <a:rPr lang="en-GB" dirty="0"/>
              <a:t>more command loads the entire file at a time into memory </a:t>
            </a:r>
            <a:endParaRPr lang="en-GB" dirty="0" smtClean="0"/>
          </a:p>
          <a:p>
            <a:r>
              <a:rPr lang="en-GB" dirty="0" smtClean="0"/>
              <a:t>Used </a:t>
            </a:r>
            <a:r>
              <a:rPr lang="en-GB" dirty="0"/>
              <a:t>to see the multiple files data at a time </a:t>
            </a:r>
            <a:endParaRPr lang="en-GB" dirty="0" smtClean="0"/>
          </a:p>
          <a:p>
            <a:r>
              <a:rPr lang="en-GB" dirty="0" smtClean="0"/>
              <a:t>Used </a:t>
            </a:r>
            <a:r>
              <a:rPr lang="en-GB" dirty="0"/>
              <a:t>to see all the files data at a time with % press space enter or traverse </a:t>
            </a:r>
            <a:endParaRPr lang="en-GB" dirty="0" smtClean="0"/>
          </a:p>
          <a:p>
            <a:r>
              <a:rPr lang="en-GB" dirty="0" err="1" smtClean="0"/>
              <a:t>eg</a:t>
            </a:r>
            <a:r>
              <a:rPr lang="en-GB" dirty="0"/>
              <a:t>: more f1 f2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106</a:t>
            </a:fld>
            <a:endParaRPr lang="en-GB"/>
          </a:p>
        </p:txBody>
      </p:sp>
      <p:sp>
        <p:nvSpPr>
          <p:cNvPr id="6" name="Title 5"/>
          <p:cNvSpPr>
            <a:spLocks noGrp="1"/>
          </p:cNvSpPr>
          <p:nvPr>
            <p:ph type="title"/>
          </p:nvPr>
        </p:nvSpPr>
        <p:spPr/>
        <p:txBody>
          <a:bodyPr/>
          <a:lstStyle/>
          <a:p>
            <a:r>
              <a:rPr lang="en-GB" dirty="0" smtClean="0"/>
              <a:t>more command</a:t>
            </a:r>
            <a:endParaRPr lang="en-GB" dirty="0"/>
          </a:p>
        </p:txBody>
      </p:sp>
    </p:spTree>
    <p:extLst>
      <p:ext uri="{BB962C8B-B14F-4D97-AF65-F5344CB8AC3E}">
        <p14:creationId xmlns:p14="http://schemas.microsoft.com/office/powerpoint/2010/main" val="41131876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large/ very large display files in form of pages </a:t>
            </a:r>
            <a:endParaRPr lang="en-GB" dirty="0" smtClean="0"/>
          </a:p>
          <a:p>
            <a:r>
              <a:rPr lang="en-GB" dirty="0"/>
              <a:t>It will loads the parts of the data into memory that is displayed </a:t>
            </a:r>
            <a:endParaRPr lang="en-GB" dirty="0" smtClean="0"/>
          </a:p>
          <a:p>
            <a:r>
              <a:rPr lang="en-GB" dirty="0" smtClean="0"/>
              <a:t>we </a:t>
            </a:r>
            <a:r>
              <a:rPr lang="en-GB" dirty="0"/>
              <a:t>do have search capability use /word name, </a:t>
            </a:r>
            <a:r>
              <a:rPr lang="en-GB" dirty="0" smtClean="0"/>
              <a:t>After </a:t>
            </a:r>
            <a:r>
              <a:rPr lang="en-GB" dirty="0"/>
              <a:t>perform less command </a:t>
            </a:r>
            <a:endParaRPr lang="en-GB" dirty="0" smtClean="0"/>
          </a:p>
          <a:p>
            <a:r>
              <a:rPr lang="en-GB" dirty="0" err="1" smtClean="0"/>
              <a:t>eg</a:t>
            </a:r>
            <a:r>
              <a:rPr lang="en-GB" dirty="0"/>
              <a:t>: less filename </a:t>
            </a:r>
            <a:endParaRPr lang="en-GB" dirty="0" smtClean="0"/>
          </a:p>
          <a:p>
            <a:r>
              <a:rPr lang="en-GB" dirty="0"/>
              <a:t>When compare with less/more user prefer less command because we got some free space in memory/ram </a:t>
            </a:r>
            <a:endParaRPr lang="en-GB" dirty="0" smtClean="0"/>
          </a:p>
          <a:p>
            <a:r>
              <a:rPr lang="en-GB" dirty="0" smtClean="0"/>
              <a:t>our </a:t>
            </a:r>
            <a:r>
              <a:rPr lang="en-GB" dirty="0"/>
              <a:t>ultimate aim is If ram is free means system is speed</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107</a:t>
            </a:fld>
            <a:endParaRPr lang="en-GB"/>
          </a:p>
        </p:txBody>
      </p:sp>
      <p:sp>
        <p:nvSpPr>
          <p:cNvPr id="6" name="Title 5"/>
          <p:cNvSpPr>
            <a:spLocks noGrp="1"/>
          </p:cNvSpPr>
          <p:nvPr>
            <p:ph type="title"/>
          </p:nvPr>
        </p:nvSpPr>
        <p:spPr/>
        <p:txBody>
          <a:bodyPr/>
          <a:lstStyle/>
          <a:p>
            <a:r>
              <a:rPr lang="en-GB" dirty="0" smtClean="0"/>
              <a:t>less command</a:t>
            </a:r>
            <a:endParaRPr lang="en-GB" dirty="0"/>
          </a:p>
        </p:txBody>
      </p:sp>
    </p:spTree>
    <p:extLst>
      <p:ext uri="{BB962C8B-B14F-4D97-AF65-F5344CB8AC3E}">
        <p14:creationId xmlns:p14="http://schemas.microsoft.com/office/powerpoint/2010/main" val="3809997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light weight command, used to find a </a:t>
            </a:r>
            <a:r>
              <a:rPr lang="en-GB" dirty="0" smtClean="0"/>
              <a:t>file</a:t>
            </a:r>
          </a:p>
          <a:p>
            <a:r>
              <a:rPr lang="en-GB" dirty="0" smtClean="0"/>
              <a:t> </a:t>
            </a:r>
            <a:r>
              <a:rPr lang="en-GB" dirty="0"/>
              <a:t>It searches for given file in backend database which updates once in a </a:t>
            </a:r>
            <a:r>
              <a:rPr lang="en-GB" dirty="0" smtClean="0"/>
              <a:t>day</a:t>
            </a:r>
          </a:p>
          <a:p>
            <a:r>
              <a:rPr lang="en-GB" dirty="0" smtClean="0"/>
              <a:t> </a:t>
            </a:r>
            <a:r>
              <a:rPr lang="en-GB" dirty="0"/>
              <a:t>problem when we search for a newly created </a:t>
            </a:r>
            <a:r>
              <a:rPr lang="en-GB" dirty="0" smtClean="0"/>
              <a:t>file</a:t>
            </a:r>
          </a:p>
          <a:p>
            <a:r>
              <a:rPr lang="en-GB" dirty="0" smtClean="0"/>
              <a:t> </a:t>
            </a:r>
            <a:r>
              <a:rPr lang="en-GB" dirty="0"/>
              <a:t>#</a:t>
            </a:r>
            <a:r>
              <a:rPr lang="en-GB" dirty="0" err="1"/>
              <a:t>sudo</a:t>
            </a:r>
            <a:r>
              <a:rPr lang="en-GB" dirty="0"/>
              <a:t> </a:t>
            </a:r>
            <a:r>
              <a:rPr lang="en-GB" dirty="0" err="1"/>
              <a:t>updatedb</a:t>
            </a:r>
            <a:r>
              <a:rPr lang="en-GB" dirty="0"/>
              <a:t> - used to update the database </a:t>
            </a:r>
            <a:endParaRPr lang="en-GB" dirty="0" smtClean="0"/>
          </a:p>
          <a:p>
            <a:pPr lvl="1"/>
            <a:r>
              <a:rPr lang="en-GB" dirty="0" smtClean="0"/>
              <a:t>#</a:t>
            </a:r>
            <a:r>
              <a:rPr lang="en-GB" dirty="0"/>
              <a:t>locate filename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108</a:t>
            </a:fld>
            <a:endParaRPr lang="en-GB"/>
          </a:p>
        </p:txBody>
      </p:sp>
      <p:sp>
        <p:nvSpPr>
          <p:cNvPr id="6" name="Title 5"/>
          <p:cNvSpPr>
            <a:spLocks noGrp="1"/>
          </p:cNvSpPr>
          <p:nvPr>
            <p:ph type="title"/>
          </p:nvPr>
        </p:nvSpPr>
        <p:spPr/>
        <p:txBody>
          <a:bodyPr/>
          <a:lstStyle/>
          <a:p>
            <a:r>
              <a:rPr lang="en-GB" dirty="0" smtClean="0"/>
              <a:t>locate</a:t>
            </a:r>
            <a:endParaRPr lang="en-GB" dirty="0"/>
          </a:p>
        </p:txBody>
      </p:sp>
    </p:spTree>
    <p:extLst>
      <p:ext uri="{BB962C8B-B14F-4D97-AF65-F5344CB8AC3E}">
        <p14:creationId xmlns:p14="http://schemas.microsoft.com/office/powerpoint/2010/main" val="26133369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used to search for a </a:t>
            </a:r>
            <a:r>
              <a:rPr lang="en-GB" dirty="0" smtClean="0"/>
              <a:t>file/folder</a:t>
            </a:r>
          </a:p>
          <a:p>
            <a:r>
              <a:rPr lang="en-GB" dirty="0"/>
              <a:t>Find do not depend on any database if actually searches on file </a:t>
            </a:r>
            <a:r>
              <a:rPr lang="en-GB" dirty="0" smtClean="0"/>
              <a:t>system</a:t>
            </a:r>
          </a:p>
          <a:p>
            <a:r>
              <a:rPr lang="en-GB" dirty="0"/>
              <a:t>Find provides multiple options for searching a file </a:t>
            </a:r>
            <a:r>
              <a:rPr lang="en-GB" dirty="0" err="1"/>
              <a:t>eg</a:t>
            </a:r>
            <a:r>
              <a:rPr lang="en-GB" dirty="0"/>
              <a:t>: name, size, group, user, date, permissions, etc.., </a:t>
            </a:r>
            <a:endParaRPr lang="en-GB" dirty="0" smtClean="0"/>
          </a:p>
          <a:p>
            <a:r>
              <a:rPr lang="en-GB" dirty="0"/>
              <a:t>Note:- Some times you are trying to find some files you got permission denied errors, On that case use </a:t>
            </a:r>
            <a:r>
              <a:rPr lang="en-GB" dirty="0" err="1"/>
              <a:t>sudo</a:t>
            </a:r>
            <a:r>
              <a:rPr lang="en-GB" dirty="0"/>
              <a:t> before the </a:t>
            </a:r>
            <a:r>
              <a:rPr lang="en-GB" dirty="0" smtClean="0"/>
              <a:t>command</a:t>
            </a:r>
          </a:p>
          <a:p>
            <a:r>
              <a:rPr lang="en-GB" dirty="0"/>
              <a:t>find path(or)</a:t>
            </a:r>
            <a:r>
              <a:rPr lang="en-GB" dirty="0" err="1"/>
              <a:t>pathType</a:t>
            </a:r>
            <a:r>
              <a:rPr lang="en-GB" dirty="0"/>
              <a:t> -name filename </a:t>
            </a:r>
            <a:endParaRPr lang="en-GB" dirty="0" smtClean="0"/>
          </a:p>
          <a:p>
            <a:r>
              <a:rPr lang="en-GB" dirty="0"/>
              <a:t>find / -name file </a:t>
            </a:r>
            <a:endParaRPr lang="en-GB" dirty="0" smtClean="0"/>
          </a:p>
          <a:p>
            <a:r>
              <a:rPr lang="en-GB" dirty="0"/>
              <a:t>find / -</a:t>
            </a:r>
            <a:r>
              <a:rPr lang="en-GB" dirty="0" err="1"/>
              <a:t>iname</a:t>
            </a:r>
            <a:r>
              <a:rPr lang="en-GB" dirty="0"/>
              <a:t> f1 </a:t>
            </a:r>
            <a:endParaRPr lang="en-GB" dirty="0" smtClean="0"/>
          </a:p>
          <a:p>
            <a:r>
              <a:rPr lang="en-GB" dirty="0"/>
              <a:t>find /home/ec2-user -name </a:t>
            </a:r>
            <a:r>
              <a:rPr lang="en-GB" dirty="0" smtClean="0"/>
              <a:t>file</a:t>
            </a:r>
          </a:p>
          <a:p>
            <a:r>
              <a:rPr lang="en-GB" dirty="0"/>
              <a:t>find / -type d -name </a:t>
            </a:r>
            <a:r>
              <a:rPr lang="en-GB" dirty="0" err="1" smtClean="0"/>
              <a:t>fol</a:t>
            </a:r>
            <a:r>
              <a:rPr lang="en-GB" dirty="0" smtClean="0"/>
              <a:t>-name</a:t>
            </a:r>
          </a:p>
          <a:p>
            <a:r>
              <a:rPr lang="en-GB" dirty="0"/>
              <a:t>find / -type f -perm 0644</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109</a:t>
            </a:fld>
            <a:endParaRPr lang="en-GB"/>
          </a:p>
        </p:txBody>
      </p:sp>
      <p:sp>
        <p:nvSpPr>
          <p:cNvPr id="6" name="Title 5"/>
          <p:cNvSpPr>
            <a:spLocks noGrp="1"/>
          </p:cNvSpPr>
          <p:nvPr>
            <p:ph type="title"/>
          </p:nvPr>
        </p:nvSpPr>
        <p:spPr/>
        <p:txBody>
          <a:bodyPr/>
          <a:lstStyle/>
          <a:p>
            <a:r>
              <a:rPr lang="en-GB" dirty="0" smtClean="0"/>
              <a:t>find command</a:t>
            </a:r>
            <a:endParaRPr lang="en-GB" dirty="0"/>
          </a:p>
        </p:txBody>
      </p:sp>
    </p:spTree>
    <p:extLst>
      <p:ext uri="{BB962C8B-B14F-4D97-AF65-F5344CB8AC3E}">
        <p14:creationId xmlns:p14="http://schemas.microsoft.com/office/powerpoint/2010/main" val="3918840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GB" b="1" dirty="0" smtClean="0"/>
              <a:t>AWS</a:t>
            </a:r>
          </a:p>
          <a:p>
            <a:r>
              <a:rPr lang="en-US" b="1" dirty="0"/>
              <a:t>Create an account in AWS</a:t>
            </a:r>
            <a:endParaRPr lang="en-GB" b="1" dirty="0" smtClean="0"/>
          </a:p>
          <a:p>
            <a:r>
              <a:rPr lang="en-GB" b="1" dirty="0" smtClean="0"/>
              <a:t>services :</a:t>
            </a:r>
          </a:p>
          <a:p>
            <a:r>
              <a:rPr lang="en-GB" b="1" dirty="0" smtClean="0"/>
              <a:t>1.EC2</a:t>
            </a:r>
          </a:p>
          <a:p>
            <a:r>
              <a:rPr lang="en-GB" b="1" dirty="0" smtClean="0"/>
              <a:t>2.VPC</a:t>
            </a:r>
          </a:p>
          <a:p>
            <a:r>
              <a:rPr lang="en-GB" b="1" dirty="0"/>
              <a:t>3</a:t>
            </a:r>
            <a:r>
              <a:rPr lang="en-GB" b="1" dirty="0" smtClean="0"/>
              <a:t>.IAM</a:t>
            </a:r>
          </a:p>
          <a:p>
            <a:r>
              <a:rPr lang="en-GB" b="1" dirty="0"/>
              <a:t>4</a:t>
            </a:r>
            <a:r>
              <a:rPr lang="en-GB" b="1" dirty="0" smtClean="0"/>
              <a:t>.RDS</a:t>
            </a:r>
          </a:p>
          <a:p>
            <a:r>
              <a:rPr lang="en-GB" b="1" dirty="0"/>
              <a:t>5</a:t>
            </a:r>
            <a:r>
              <a:rPr lang="en-GB" b="1" dirty="0" smtClean="0"/>
              <a:t>.S3</a:t>
            </a:r>
          </a:p>
          <a:p>
            <a:r>
              <a:rPr lang="en-GB" b="1" dirty="0"/>
              <a:t>6</a:t>
            </a:r>
            <a:r>
              <a:rPr lang="en-GB" b="1" dirty="0" smtClean="0"/>
              <a:t>.ECR</a:t>
            </a:r>
          </a:p>
          <a:p>
            <a:r>
              <a:rPr lang="en-GB" b="1" dirty="0"/>
              <a:t>7</a:t>
            </a:r>
            <a:r>
              <a:rPr lang="en-GB" b="1" dirty="0" smtClean="0"/>
              <a:t>.EKS</a:t>
            </a:r>
          </a:p>
          <a:p>
            <a:endParaRPr lang="en-GB" dirty="0"/>
          </a:p>
        </p:txBody>
      </p:sp>
      <p:sp>
        <p:nvSpPr>
          <p:cNvPr id="2" name="Title 1"/>
          <p:cNvSpPr>
            <a:spLocks noGrp="1"/>
          </p:cNvSpPr>
          <p:nvPr>
            <p:ph type="title"/>
          </p:nvPr>
        </p:nvSpPr>
        <p:spPr/>
        <p:txBody>
          <a:bodyPr/>
          <a:lstStyle/>
          <a:p>
            <a:r>
              <a:rPr lang="en-GB" smtClean="0"/>
              <a:t>Course Content</a:t>
            </a:r>
            <a:endParaRPr lang="en-GB" dirty="0"/>
          </a:p>
        </p:txBody>
      </p:sp>
      <p:sp>
        <p:nvSpPr>
          <p:cNvPr id="7" name="Date Placeholder 6"/>
          <p:cNvSpPr>
            <a:spLocks noGrp="1"/>
          </p:cNvSpPr>
          <p:nvPr>
            <p:ph type="dt" sz="half" idx="10"/>
          </p:nvPr>
        </p:nvSpPr>
        <p:spPr/>
        <p:txBody>
          <a:bodyPr/>
          <a:lstStyle/>
          <a:p>
            <a:fld id="{8000021A-4339-4F95-9170-D9C0F88A363C}"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28373135"/>
      </p:ext>
    </p:extLst>
  </p:cSld>
  <p:clrMapOvr>
    <a:masterClrMapping/>
  </p:clrMapOvr>
  <mc:AlternateContent xmlns:mc="http://schemas.openxmlformats.org/markup-compatibility/2006" xmlns:p14="http://schemas.microsoft.com/office/powerpoint/2010/main">
    <mc:Choice Requires="p14">
      <p:transition spd="slow" p14:dur="2000" advTm="624"/>
    </mc:Choice>
    <mc:Fallback xmlns="">
      <p:transition spd="slow" advTm="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85000" lnSpcReduction="20000"/>
          </a:bodyPr>
          <a:lstStyle/>
          <a:p>
            <a:r>
              <a:rPr lang="en-GB" dirty="0"/>
              <a:t>Global Regular Expression print </a:t>
            </a:r>
            <a:endParaRPr lang="en-GB" dirty="0" smtClean="0"/>
          </a:p>
          <a:p>
            <a:r>
              <a:rPr lang="en-GB" dirty="0"/>
              <a:t>It is used to search for a word inside a file, without going inside a file </a:t>
            </a:r>
            <a:endParaRPr lang="en-GB" dirty="0" smtClean="0"/>
          </a:p>
          <a:p>
            <a:r>
              <a:rPr lang="en-GB" dirty="0" err="1"/>
              <a:t>grep</a:t>
            </a:r>
            <a:r>
              <a:rPr lang="en-GB" dirty="0"/>
              <a:t> "</a:t>
            </a:r>
            <a:r>
              <a:rPr lang="en-GB" dirty="0" err="1"/>
              <a:t>searchwordname</a:t>
            </a:r>
            <a:r>
              <a:rPr lang="en-GB" dirty="0"/>
              <a:t>" </a:t>
            </a:r>
            <a:r>
              <a:rPr lang="en-GB" dirty="0" smtClean="0"/>
              <a:t>filename</a:t>
            </a:r>
          </a:p>
          <a:p>
            <a:r>
              <a:rPr lang="en-GB" dirty="0" err="1"/>
              <a:t>grep</a:t>
            </a:r>
            <a:r>
              <a:rPr lang="en-GB" dirty="0"/>
              <a:t> -n "</a:t>
            </a:r>
            <a:r>
              <a:rPr lang="en-GB" dirty="0" err="1"/>
              <a:t>wordname</a:t>
            </a:r>
            <a:r>
              <a:rPr lang="en-GB" dirty="0"/>
              <a:t>" </a:t>
            </a:r>
            <a:r>
              <a:rPr lang="en-GB" dirty="0" err="1"/>
              <a:t>aws</a:t>
            </a:r>
            <a:r>
              <a:rPr lang="en-GB" dirty="0"/>
              <a:t> </a:t>
            </a:r>
            <a:endParaRPr lang="en-GB" dirty="0" smtClean="0"/>
          </a:p>
          <a:p>
            <a:r>
              <a:rPr lang="en-GB" dirty="0" err="1"/>
              <a:t>grep</a:t>
            </a:r>
            <a:r>
              <a:rPr lang="en-GB" dirty="0"/>
              <a:t> -i "</a:t>
            </a:r>
            <a:r>
              <a:rPr lang="en-GB" dirty="0" err="1"/>
              <a:t>wordname</a:t>
            </a:r>
            <a:r>
              <a:rPr lang="en-GB" dirty="0"/>
              <a:t>" </a:t>
            </a:r>
            <a:r>
              <a:rPr lang="en-GB" dirty="0" err="1" smtClean="0"/>
              <a:t>aws</a:t>
            </a:r>
            <a:endParaRPr lang="en-GB" dirty="0" smtClean="0"/>
          </a:p>
          <a:p>
            <a:r>
              <a:rPr lang="en-GB" dirty="0" err="1" smtClean="0"/>
              <a:t>grep</a:t>
            </a:r>
            <a:r>
              <a:rPr lang="en-GB" dirty="0" smtClean="0"/>
              <a:t> </a:t>
            </a:r>
            <a:r>
              <a:rPr lang="en-GB" dirty="0"/>
              <a:t>"</a:t>
            </a:r>
            <a:r>
              <a:rPr lang="en-GB" dirty="0" err="1"/>
              <a:t>wordname</a:t>
            </a:r>
            <a:r>
              <a:rPr lang="en-GB" dirty="0"/>
              <a:t>" </a:t>
            </a:r>
            <a:r>
              <a:rPr lang="en-GB" dirty="0" err="1"/>
              <a:t>aws</a:t>
            </a:r>
            <a:r>
              <a:rPr lang="en-GB" dirty="0"/>
              <a:t> -c (</a:t>
            </a:r>
            <a:r>
              <a:rPr lang="en-GB" dirty="0" err="1"/>
              <a:t>wordcount</a:t>
            </a:r>
            <a:r>
              <a:rPr lang="en-GB" dirty="0"/>
              <a:t>) </a:t>
            </a:r>
            <a:endParaRPr lang="en-GB" dirty="0" smtClean="0"/>
          </a:p>
          <a:p>
            <a:r>
              <a:rPr lang="en-GB" dirty="0"/>
              <a:t>Search multiple words inside a file </a:t>
            </a:r>
            <a:endParaRPr lang="en-GB" dirty="0" smtClean="0"/>
          </a:p>
          <a:p>
            <a:r>
              <a:rPr lang="en-GB" dirty="0" err="1"/>
              <a:t>grep</a:t>
            </a:r>
            <a:r>
              <a:rPr lang="en-GB" dirty="0"/>
              <a:t> -e "1stword" -e "2ndword" filename </a:t>
            </a:r>
            <a:endParaRPr lang="en-GB" dirty="0" smtClean="0"/>
          </a:p>
          <a:p>
            <a:r>
              <a:rPr lang="en-GB" dirty="0" err="1"/>
              <a:t>grep</a:t>
            </a:r>
            <a:r>
              <a:rPr lang="en-GB" dirty="0"/>
              <a:t> -e "1stword" -e "2ndword" filename </a:t>
            </a:r>
            <a:endParaRPr lang="en-GB" dirty="0" smtClean="0"/>
          </a:p>
          <a:p>
            <a:r>
              <a:rPr lang="nn-NO" dirty="0"/>
              <a:t>grep -e "wordname" file1 </a:t>
            </a:r>
            <a:r>
              <a:rPr lang="nn-NO" dirty="0" smtClean="0"/>
              <a:t>file2</a:t>
            </a:r>
          </a:p>
          <a:p>
            <a:r>
              <a:rPr lang="en-GB" dirty="0"/>
              <a:t>search multiple words and multiple files </a:t>
            </a:r>
            <a:endParaRPr lang="en-GB" dirty="0" smtClean="0"/>
          </a:p>
          <a:p>
            <a:r>
              <a:rPr lang="en-GB" dirty="0" err="1"/>
              <a:t>grep</a:t>
            </a:r>
            <a:r>
              <a:rPr lang="en-GB" dirty="0"/>
              <a:t> -e "word" -e "word" file1 file2 </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110</a:t>
            </a:fld>
            <a:endParaRPr lang="en-GB"/>
          </a:p>
        </p:txBody>
      </p:sp>
      <p:sp>
        <p:nvSpPr>
          <p:cNvPr id="6" name="Title 5"/>
          <p:cNvSpPr>
            <a:spLocks noGrp="1"/>
          </p:cNvSpPr>
          <p:nvPr>
            <p:ph type="title"/>
          </p:nvPr>
        </p:nvSpPr>
        <p:spPr/>
        <p:txBody>
          <a:bodyPr/>
          <a:lstStyle/>
          <a:p>
            <a:r>
              <a:rPr lang="en-GB" dirty="0" err="1" smtClean="0"/>
              <a:t>grep</a:t>
            </a:r>
            <a:r>
              <a:rPr lang="en-GB" dirty="0" smtClean="0"/>
              <a:t> command</a:t>
            </a:r>
            <a:endParaRPr lang="en-GB" dirty="0"/>
          </a:p>
        </p:txBody>
      </p:sp>
    </p:spTree>
    <p:extLst>
      <p:ext uri="{BB962C8B-B14F-4D97-AF65-F5344CB8AC3E}">
        <p14:creationId xmlns:p14="http://schemas.microsoft.com/office/powerpoint/2010/main" val="38244433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Vim editor: It is used to modify the data in a file</a:t>
            </a:r>
            <a:r>
              <a:rPr lang="en-GB" dirty="0" smtClean="0"/>
              <a:t>.</a:t>
            </a:r>
          </a:p>
          <a:p>
            <a:r>
              <a:rPr lang="en-GB" dirty="0"/>
              <a:t>It has 3 modes </a:t>
            </a:r>
            <a:endParaRPr lang="en-GB" dirty="0" smtClean="0"/>
          </a:p>
          <a:p>
            <a:r>
              <a:rPr lang="en-GB" dirty="0"/>
              <a:t>command mode </a:t>
            </a:r>
            <a:endParaRPr lang="en-GB" dirty="0" smtClean="0"/>
          </a:p>
          <a:p>
            <a:r>
              <a:rPr lang="en-GB" dirty="0"/>
              <a:t>Insert </a:t>
            </a:r>
            <a:r>
              <a:rPr lang="en-GB" dirty="0" smtClean="0"/>
              <a:t>mode</a:t>
            </a:r>
          </a:p>
          <a:p>
            <a:r>
              <a:rPr lang="en-GB" dirty="0"/>
              <a:t>save &amp; quit mode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111</a:t>
            </a:fld>
            <a:endParaRPr lang="en-GB"/>
          </a:p>
        </p:txBody>
      </p:sp>
      <p:sp>
        <p:nvSpPr>
          <p:cNvPr id="6" name="Title 5"/>
          <p:cNvSpPr>
            <a:spLocks noGrp="1"/>
          </p:cNvSpPr>
          <p:nvPr>
            <p:ph type="title"/>
          </p:nvPr>
        </p:nvSpPr>
        <p:spPr/>
        <p:txBody>
          <a:bodyPr/>
          <a:lstStyle/>
          <a:p>
            <a:r>
              <a:rPr lang="en-GB" dirty="0"/>
              <a:t>File </a:t>
            </a:r>
            <a:r>
              <a:rPr lang="en-GB" dirty="0" smtClean="0"/>
              <a:t>Modifications or Editors</a:t>
            </a:r>
            <a:endParaRPr lang="en-GB" dirty="0"/>
          </a:p>
        </p:txBody>
      </p:sp>
    </p:spTree>
    <p:extLst>
      <p:ext uri="{BB962C8B-B14F-4D97-AF65-F5344CB8AC3E}">
        <p14:creationId xmlns:p14="http://schemas.microsoft.com/office/powerpoint/2010/main" val="17981142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268760"/>
            <a:ext cx="8496944" cy="5184576"/>
          </a:xfrm>
        </p:spPr>
        <p:txBody>
          <a:bodyPr>
            <a:noAutofit/>
          </a:bodyPr>
          <a:lstStyle/>
          <a:p>
            <a:r>
              <a:rPr lang="en-GB" sz="1400" b="1" dirty="0"/>
              <a:t>1. command </a:t>
            </a:r>
            <a:r>
              <a:rPr lang="en-GB" sz="1400" b="1" dirty="0" smtClean="0"/>
              <a:t>mode</a:t>
            </a:r>
          </a:p>
          <a:p>
            <a:r>
              <a:rPr lang="en-GB" sz="1400" dirty="0"/>
              <a:t>It is the default mode in vim editor. It is used for operations like copy, delete, paste the lines in a </a:t>
            </a:r>
            <a:r>
              <a:rPr lang="en-GB" sz="1400" dirty="0" smtClean="0"/>
              <a:t>file</a:t>
            </a:r>
          </a:p>
          <a:p>
            <a:r>
              <a:rPr lang="en-GB" sz="1400" dirty="0"/>
              <a:t>keys/commands</a:t>
            </a:r>
            <a:r>
              <a:rPr lang="en-GB" sz="1400" dirty="0" smtClean="0"/>
              <a:t>:</a:t>
            </a:r>
          </a:p>
          <a:p>
            <a:r>
              <a:rPr lang="en-GB" sz="1400" dirty="0"/>
              <a:t>In </a:t>
            </a:r>
            <a:r>
              <a:rPr lang="en-GB" sz="1400" dirty="0" err="1"/>
              <a:t>linux</a:t>
            </a:r>
            <a:r>
              <a:rPr lang="en-GB" sz="1400" dirty="0"/>
              <a:t> we can't press the keywords directly. you have to do in esc </a:t>
            </a:r>
            <a:r>
              <a:rPr lang="en-GB" sz="1400" dirty="0" smtClean="0"/>
              <a:t>mode</a:t>
            </a:r>
          </a:p>
          <a:p>
            <a:r>
              <a:rPr lang="en-GB" sz="1400" dirty="0" err="1"/>
              <a:t>yy</a:t>
            </a:r>
            <a:r>
              <a:rPr lang="en-GB" sz="1400" dirty="0"/>
              <a:t> : used to copy the entire of the line </a:t>
            </a:r>
            <a:endParaRPr lang="en-GB" sz="1400" dirty="0" smtClean="0"/>
          </a:p>
          <a:p>
            <a:r>
              <a:rPr lang="en-GB" sz="1400" dirty="0" smtClean="0"/>
              <a:t>3yy</a:t>
            </a:r>
            <a:r>
              <a:rPr lang="en-GB" sz="1400" dirty="0"/>
              <a:t>: copies 3 lines from our cursor </a:t>
            </a:r>
            <a:endParaRPr lang="en-GB" sz="1400" dirty="0" smtClean="0"/>
          </a:p>
          <a:p>
            <a:r>
              <a:rPr lang="en-GB" sz="1400" dirty="0" smtClean="0"/>
              <a:t>p </a:t>
            </a:r>
            <a:r>
              <a:rPr lang="en-GB" sz="1400" dirty="0"/>
              <a:t>: used to print the copied data </a:t>
            </a:r>
            <a:endParaRPr lang="en-GB" sz="1400" dirty="0" smtClean="0"/>
          </a:p>
          <a:p>
            <a:r>
              <a:rPr lang="en-GB" sz="1400" dirty="0" smtClean="0"/>
              <a:t>4p </a:t>
            </a:r>
            <a:r>
              <a:rPr lang="en-GB" sz="1400" dirty="0"/>
              <a:t>: it will print 4 times </a:t>
            </a:r>
            <a:endParaRPr lang="en-GB" sz="1400" dirty="0" smtClean="0"/>
          </a:p>
          <a:p>
            <a:r>
              <a:rPr lang="en-GB" sz="1400" dirty="0" err="1" smtClean="0"/>
              <a:t>dd</a:t>
            </a:r>
            <a:r>
              <a:rPr lang="en-GB" sz="1400" dirty="0" smtClean="0"/>
              <a:t> </a:t>
            </a:r>
            <a:r>
              <a:rPr lang="en-GB" sz="1400" dirty="0"/>
              <a:t>: used to delete the entire line </a:t>
            </a:r>
            <a:endParaRPr lang="en-GB" sz="1400" dirty="0" smtClean="0"/>
          </a:p>
          <a:p>
            <a:r>
              <a:rPr lang="en-GB" sz="1400" dirty="0" smtClean="0"/>
              <a:t>5dd</a:t>
            </a:r>
            <a:r>
              <a:rPr lang="en-GB" sz="1400" dirty="0"/>
              <a:t>: used to delete 5 lines </a:t>
            </a:r>
            <a:endParaRPr lang="en-GB" sz="1400" dirty="0" smtClean="0"/>
          </a:p>
          <a:p>
            <a:r>
              <a:rPr lang="en-GB" sz="1400" dirty="0" err="1" smtClean="0"/>
              <a:t>gg</a:t>
            </a:r>
            <a:r>
              <a:rPr lang="en-GB" sz="1400" dirty="0" smtClean="0"/>
              <a:t> </a:t>
            </a:r>
            <a:r>
              <a:rPr lang="en-GB" sz="1400" dirty="0"/>
              <a:t>: used to go to the 1st line of the file </a:t>
            </a:r>
            <a:endParaRPr lang="en-GB" sz="1400" dirty="0" smtClean="0"/>
          </a:p>
          <a:p>
            <a:r>
              <a:rPr lang="en-GB" sz="1400" dirty="0" smtClean="0"/>
              <a:t>G </a:t>
            </a:r>
            <a:r>
              <a:rPr lang="en-GB" sz="1400" dirty="0"/>
              <a:t>: used to go to the last line of the file </a:t>
            </a:r>
            <a:endParaRPr lang="en-GB" sz="1400" dirty="0" smtClean="0"/>
          </a:p>
          <a:p>
            <a:r>
              <a:rPr lang="en-GB" sz="1400" dirty="0" smtClean="0"/>
              <a:t>5gg</a:t>
            </a:r>
            <a:r>
              <a:rPr lang="en-GB" sz="1400" dirty="0"/>
              <a:t>: our cursor goes to the 5th line </a:t>
            </a:r>
            <a:endParaRPr lang="en-GB" sz="1400" dirty="0" smtClean="0"/>
          </a:p>
          <a:p>
            <a:r>
              <a:rPr lang="en-GB" sz="1400" dirty="0" smtClean="0"/>
              <a:t>shift:8 </a:t>
            </a:r>
            <a:r>
              <a:rPr lang="en-GB" sz="1400" dirty="0"/>
              <a:t>-&gt; our cursor goes to the 8th </a:t>
            </a:r>
            <a:r>
              <a:rPr lang="en-GB" sz="1400" dirty="0" smtClean="0"/>
              <a:t>line</a:t>
            </a:r>
          </a:p>
          <a:p>
            <a:r>
              <a:rPr lang="en-GB" sz="1400" dirty="0"/>
              <a:t>u : used to undo the changes </a:t>
            </a:r>
            <a:endParaRPr lang="en-GB" sz="1400" dirty="0" smtClean="0"/>
          </a:p>
          <a:p>
            <a:r>
              <a:rPr lang="en-GB" sz="1400" dirty="0" err="1" smtClean="0"/>
              <a:t>ctrl+r</a:t>
            </a:r>
            <a:r>
              <a:rPr lang="en-GB" sz="1400" dirty="0" smtClean="0"/>
              <a:t> </a:t>
            </a:r>
            <a:r>
              <a:rPr lang="en-GB" sz="1400" dirty="0"/>
              <a:t>: used to redo the changes </a:t>
            </a:r>
            <a:endParaRPr lang="en-GB" sz="1400" dirty="0" smtClean="0"/>
          </a:p>
          <a:p>
            <a:r>
              <a:rPr lang="en-GB" sz="1400" dirty="0" err="1" smtClean="0"/>
              <a:t>shift:set</a:t>
            </a:r>
            <a:r>
              <a:rPr lang="en-GB" sz="1400" dirty="0" smtClean="0"/>
              <a:t> </a:t>
            </a:r>
            <a:r>
              <a:rPr lang="en-GB" sz="1400" dirty="0"/>
              <a:t>number -&gt; used to give the numbers in a </a:t>
            </a:r>
            <a:r>
              <a:rPr lang="en-GB" sz="1400" dirty="0" smtClean="0"/>
              <a:t>file</a:t>
            </a:r>
          </a:p>
          <a:p>
            <a:r>
              <a:rPr lang="en-GB" sz="1400" dirty="0" smtClean="0"/>
              <a:t> </a:t>
            </a:r>
            <a:r>
              <a:rPr lang="en-GB" sz="1400" dirty="0"/>
              <a:t>/word or ?word -&gt; used to search a word </a:t>
            </a:r>
            <a:endParaRPr lang="en-GB" sz="1400" dirty="0" smtClean="0"/>
          </a:p>
          <a:p>
            <a:r>
              <a:rPr lang="en-GB" sz="1400" dirty="0" smtClean="0"/>
              <a:t>shift</a:t>
            </a:r>
            <a:r>
              <a:rPr lang="en-GB" sz="1400" dirty="0"/>
              <a:t>:%s/old word/new word/g -&gt; to replace a word (g - global)</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112</a:t>
            </a:fld>
            <a:endParaRPr lang="en-GB"/>
          </a:p>
        </p:txBody>
      </p:sp>
      <p:sp>
        <p:nvSpPr>
          <p:cNvPr id="6" name="Title 5"/>
          <p:cNvSpPr>
            <a:spLocks noGrp="1"/>
          </p:cNvSpPr>
          <p:nvPr>
            <p:ph type="title"/>
          </p:nvPr>
        </p:nvSpPr>
        <p:spPr/>
        <p:txBody>
          <a:bodyPr/>
          <a:lstStyle/>
          <a:p>
            <a:r>
              <a:rPr lang="en-GB" dirty="0"/>
              <a:t>v</a:t>
            </a:r>
            <a:r>
              <a:rPr lang="en-GB" dirty="0" smtClean="0"/>
              <a:t>i or vim editor</a:t>
            </a:r>
            <a:endParaRPr lang="en-GB" dirty="0"/>
          </a:p>
        </p:txBody>
      </p:sp>
    </p:spTree>
    <p:extLst>
      <p:ext uri="{BB962C8B-B14F-4D97-AF65-F5344CB8AC3E}">
        <p14:creationId xmlns:p14="http://schemas.microsoft.com/office/powerpoint/2010/main" val="14623846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72816"/>
            <a:ext cx="7408333" cy="4353347"/>
          </a:xfrm>
        </p:spPr>
        <p:txBody>
          <a:bodyPr/>
          <a:lstStyle/>
          <a:p>
            <a:r>
              <a:rPr lang="en-GB" dirty="0"/>
              <a:t>Used to insert the data in a </a:t>
            </a:r>
            <a:r>
              <a:rPr lang="en-GB" dirty="0" smtClean="0"/>
              <a:t>file</a:t>
            </a:r>
          </a:p>
          <a:p>
            <a:r>
              <a:rPr lang="en-GB" dirty="0"/>
              <a:t>esc: used to go to insert to command mode </a:t>
            </a:r>
            <a:endParaRPr lang="en-GB" dirty="0" smtClean="0"/>
          </a:p>
          <a:p>
            <a:r>
              <a:rPr lang="en-GB" dirty="0" smtClean="0"/>
              <a:t>i </a:t>
            </a:r>
            <a:r>
              <a:rPr lang="en-GB" dirty="0"/>
              <a:t>: used to go to command to insert mode </a:t>
            </a:r>
            <a:endParaRPr lang="en-GB" dirty="0" smtClean="0"/>
          </a:p>
          <a:p>
            <a:r>
              <a:rPr lang="en-GB" dirty="0" smtClean="0"/>
              <a:t>O </a:t>
            </a:r>
            <a:r>
              <a:rPr lang="en-GB" dirty="0"/>
              <a:t>: used to create a new line (up) </a:t>
            </a:r>
            <a:endParaRPr lang="en-GB" dirty="0" smtClean="0"/>
          </a:p>
          <a:p>
            <a:r>
              <a:rPr lang="en-GB" dirty="0" smtClean="0"/>
              <a:t>o </a:t>
            </a:r>
            <a:r>
              <a:rPr lang="en-GB" dirty="0"/>
              <a:t>: used to create a new line (down) </a:t>
            </a:r>
            <a:endParaRPr lang="en-GB" dirty="0" smtClean="0"/>
          </a:p>
          <a:p>
            <a:r>
              <a:rPr lang="en-GB" dirty="0" smtClean="0"/>
              <a:t>A </a:t>
            </a:r>
            <a:r>
              <a:rPr lang="en-GB" dirty="0"/>
              <a:t>: used to go to the end of the line </a:t>
            </a:r>
            <a:endParaRPr lang="en-GB" dirty="0" smtClean="0"/>
          </a:p>
          <a:p>
            <a:r>
              <a:rPr lang="en-GB" dirty="0" smtClean="0"/>
              <a:t>I </a:t>
            </a:r>
            <a:r>
              <a:rPr lang="en-GB" dirty="0"/>
              <a:t>: used to go to the starting of the line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113</a:t>
            </a:fld>
            <a:endParaRPr lang="en-GB"/>
          </a:p>
        </p:txBody>
      </p:sp>
      <p:sp>
        <p:nvSpPr>
          <p:cNvPr id="6" name="Title 5"/>
          <p:cNvSpPr>
            <a:spLocks noGrp="1"/>
          </p:cNvSpPr>
          <p:nvPr>
            <p:ph type="title"/>
          </p:nvPr>
        </p:nvSpPr>
        <p:spPr/>
        <p:txBody>
          <a:bodyPr/>
          <a:lstStyle/>
          <a:p>
            <a:r>
              <a:rPr lang="en-GB" dirty="0"/>
              <a:t>2. Insert mode</a:t>
            </a:r>
          </a:p>
        </p:txBody>
      </p:sp>
    </p:spTree>
    <p:extLst>
      <p:ext uri="{BB962C8B-B14F-4D97-AF65-F5344CB8AC3E}">
        <p14:creationId xmlns:p14="http://schemas.microsoft.com/office/powerpoint/2010/main" val="29051190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It is used to save the modified data in a </a:t>
            </a:r>
            <a:r>
              <a:rPr lang="en-GB" dirty="0" smtClean="0"/>
              <a:t>file</a:t>
            </a:r>
          </a:p>
          <a:p>
            <a:r>
              <a:rPr lang="en-GB" dirty="0" smtClean="0"/>
              <a:t> </a:t>
            </a:r>
            <a:r>
              <a:rPr lang="en-GB" dirty="0"/>
              <a:t>And quit from the VI editor to root user </a:t>
            </a:r>
            <a:endParaRPr lang="en-GB" dirty="0" smtClean="0"/>
          </a:p>
          <a:p>
            <a:r>
              <a:rPr lang="en-GB" dirty="0"/>
              <a:t>:w - used to save the data in a </a:t>
            </a:r>
            <a:r>
              <a:rPr lang="en-GB" dirty="0" smtClean="0"/>
              <a:t>file</a:t>
            </a:r>
          </a:p>
          <a:p>
            <a:r>
              <a:rPr lang="en-GB" dirty="0" smtClean="0"/>
              <a:t> </a:t>
            </a:r>
            <a:r>
              <a:rPr lang="en-GB" dirty="0"/>
              <a:t>:q - used to quit from the vim editor </a:t>
            </a:r>
            <a:endParaRPr lang="en-GB" dirty="0" smtClean="0"/>
          </a:p>
          <a:p>
            <a:r>
              <a:rPr lang="en-GB" dirty="0" smtClean="0"/>
              <a:t>:</a:t>
            </a:r>
            <a:r>
              <a:rPr lang="en-GB" dirty="0" err="1"/>
              <a:t>wq</a:t>
            </a:r>
            <a:r>
              <a:rPr lang="en-GB" dirty="0"/>
              <a:t> - used to save &amp; quit from the vim editor </a:t>
            </a:r>
            <a:endParaRPr lang="en-GB" dirty="0" smtClean="0"/>
          </a:p>
          <a:p>
            <a:r>
              <a:rPr lang="en-GB" dirty="0" smtClean="0"/>
              <a:t>:</a:t>
            </a:r>
            <a:r>
              <a:rPr lang="en-GB" dirty="0"/>
              <a:t>w! - forcefully save the data in a file </a:t>
            </a:r>
            <a:endParaRPr lang="en-GB" dirty="0" smtClean="0"/>
          </a:p>
          <a:p>
            <a:r>
              <a:rPr lang="en-GB" dirty="0" smtClean="0"/>
              <a:t>:</a:t>
            </a:r>
            <a:r>
              <a:rPr lang="en-GB" dirty="0"/>
              <a:t>q! - forcefully quit from the vim editor </a:t>
            </a:r>
            <a:endParaRPr lang="en-GB" dirty="0" smtClean="0"/>
          </a:p>
          <a:p>
            <a:r>
              <a:rPr lang="en-GB" dirty="0" smtClean="0"/>
              <a:t>:</a:t>
            </a:r>
            <a:r>
              <a:rPr lang="en-GB" dirty="0" err="1"/>
              <a:t>wq</a:t>
            </a:r>
            <a:r>
              <a:rPr lang="en-GB" dirty="0"/>
              <a:t>! - forcefully save &amp; quit from the vim editor </a:t>
            </a:r>
            <a:endParaRPr lang="en-GB" dirty="0" smtClean="0"/>
          </a:p>
          <a:p>
            <a:r>
              <a:rPr lang="en-GB" dirty="0" smtClean="0"/>
              <a:t>Note</a:t>
            </a:r>
            <a:r>
              <a:rPr lang="en-GB" dirty="0"/>
              <a:t>: All these vim keys will work on command mode </a:t>
            </a:r>
            <a:endParaRPr lang="en-GB" dirty="0" smtClean="0"/>
          </a:p>
          <a:p>
            <a:r>
              <a:rPr lang="en-GB" b="1" dirty="0" smtClean="0"/>
              <a:t>4</a:t>
            </a:r>
            <a:r>
              <a:rPr lang="en-GB" b="1" dirty="0"/>
              <a:t>. visual, reverse, record modes - we don't use here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114</a:t>
            </a:fld>
            <a:endParaRPr lang="en-GB"/>
          </a:p>
        </p:txBody>
      </p:sp>
      <p:sp>
        <p:nvSpPr>
          <p:cNvPr id="6" name="Title 5"/>
          <p:cNvSpPr>
            <a:spLocks noGrp="1"/>
          </p:cNvSpPr>
          <p:nvPr>
            <p:ph type="title"/>
          </p:nvPr>
        </p:nvSpPr>
        <p:spPr/>
        <p:txBody>
          <a:bodyPr/>
          <a:lstStyle/>
          <a:p>
            <a:r>
              <a:rPr lang="en-GB" dirty="0"/>
              <a:t>3. save &amp; quit mode </a:t>
            </a:r>
          </a:p>
        </p:txBody>
      </p:sp>
    </p:spTree>
    <p:extLst>
      <p:ext uri="{BB962C8B-B14F-4D97-AF65-F5344CB8AC3E}">
        <p14:creationId xmlns:p14="http://schemas.microsoft.com/office/powerpoint/2010/main" val="33973555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Its another editor in </a:t>
            </a:r>
            <a:r>
              <a:rPr lang="en-GB" dirty="0" err="1" smtClean="0"/>
              <a:t>linux</a:t>
            </a:r>
            <a:endParaRPr lang="en-GB" dirty="0" smtClean="0"/>
          </a:p>
          <a:p>
            <a:r>
              <a:rPr lang="en-GB" dirty="0" smtClean="0"/>
              <a:t>Ex: </a:t>
            </a:r>
            <a:r>
              <a:rPr lang="en-GB" dirty="0" err="1" smtClean="0"/>
              <a:t>nano</a:t>
            </a:r>
            <a:r>
              <a:rPr lang="en-GB" dirty="0" smtClean="0"/>
              <a:t> text.sh</a:t>
            </a:r>
          </a:p>
          <a:p>
            <a:r>
              <a:rPr lang="en-GB" dirty="0" smtClean="0"/>
              <a:t>You can directly add or modify or delete the data in a file</a:t>
            </a:r>
          </a:p>
          <a:p>
            <a:r>
              <a:rPr lang="en-GB" dirty="0" smtClean="0"/>
              <a:t>For saving the file: </a:t>
            </a:r>
            <a:r>
              <a:rPr lang="en-GB" dirty="0" err="1" smtClean="0"/>
              <a:t>ctrl+o</a:t>
            </a:r>
            <a:r>
              <a:rPr lang="en-GB" dirty="0" smtClean="0"/>
              <a:t> hit enter</a:t>
            </a:r>
          </a:p>
          <a:p>
            <a:r>
              <a:rPr lang="en-GB" dirty="0" smtClean="0"/>
              <a:t>For exit: </a:t>
            </a:r>
            <a:r>
              <a:rPr lang="en-GB" dirty="0" err="1" smtClean="0"/>
              <a:t>ctrl+x</a:t>
            </a:r>
            <a:r>
              <a:rPr lang="en-GB" dirty="0" smtClean="0"/>
              <a:t> quit the file</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115</a:t>
            </a:fld>
            <a:endParaRPr lang="en-GB"/>
          </a:p>
        </p:txBody>
      </p:sp>
      <p:sp>
        <p:nvSpPr>
          <p:cNvPr id="6" name="Title 5"/>
          <p:cNvSpPr>
            <a:spLocks noGrp="1"/>
          </p:cNvSpPr>
          <p:nvPr>
            <p:ph type="title"/>
          </p:nvPr>
        </p:nvSpPr>
        <p:spPr/>
        <p:txBody>
          <a:bodyPr/>
          <a:lstStyle/>
          <a:p>
            <a:r>
              <a:rPr lang="en-GB" dirty="0" smtClean="0"/>
              <a:t>Nano editor</a:t>
            </a:r>
            <a:endParaRPr lang="en-GB" dirty="0"/>
          </a:p>
        </p:txBody>
      </p:sp>
    </p:spTree>
    <p:extLst>
      <p:ext uri="{BB962C8B-B14F-4D97-AF65-F5344CB8AC3E}">
        <p14:creationId xmlns:p14="http://schemas.microsoft.com/office/powerpoint/2010/main" val="22927269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Adding </a:t>
            </a:r>
            <a:r>
              <a:rPr lang="en-GB" dirty="0" smtClean="0"/>
              <a:t>user</a:t>
            </a:r>
          </a:p>
          <a:p>
            <a:r>
              <a:rPr lang="en-GB" dirty="0"/>
              <a:t>using </a:t>
            </a:r>
            <a:r>
              <a:rPr lang="en-GB" dirty="0" err="1"/>
              <a:t>adduser</a:t>
            </a:r>
            <a:r>
              <a:rPr lang="en-GB" dirty="0"/>
              <a:t>/</a:t>
            </a:r>
            <a:r>
              <a:rPr lang="en-GB" dirty="0" err="1"/>
              <a:t>useradd</a:t>
            </a:r>
            <a:r>
              <a:rPr lang="en-GB" dirty="0"/>
              <a:t> </a:t>
            </a:r>
            <a:r>
              <a:rPr lang="en-GB" dirty="0" smtClean="0"/>
              <a:t>command</a:t>
            </a:r>
            <a:endParaRPr lang="en-GB" dirty="0"/>
          </a:p>
          <a:p>
            <a:r>
              <a:rPr lang="en-GB" dirty="0"/>
              <a:t>used to add a new user into </a:t>
            </a:r>
            <a:r>
              <a:rPr lang="en-GB" dirty="0" err="1"/>
              <a:t>linux</a:t>
            </a:r>
            <a:r>
              <a:rPr lang="en-GB" dirty="0"/>
              <a:t> </a:t>
            </a:r>
            <a:r>
              <a:rPr lang="en-GB" dirty="0" err="1" smtClean="0"/>
              <a:t>os</a:t>
            </a:r>
            <a:endParaRPr lang="en-GB" dirty="0" smtClean="0"/>
          </a:p>
          <a:p>
            <a:r>
              <a:rPr lang="en-GB" dirty="0" err="1"/>
              <a:t>Eg</a:t>
            </a:r>
            <a:r>
              <a:rPr lang="en-GB" dirty="0"/>
              <a:t>: </a:t>
            </a:r>
            <a:r>
              <a:rPr lang="en-GB" dirty="0" err="1"/>
              <a:t>adduser</a:t>
            </a:r>
            <a:r>
              <a:rPr lang="en-GB" dirty="0"/>
              <a:t> </a:t>
            </a:r>
            <a:r>
              <a:rPr lang="en-GB" dirty="0" smtClean="0"/>
              <a:t>username</a:t>
            </a:r>
          </a:p>
          <a:p>
            <a:r>
              <a:rPr lang="en-GB" dirty="0" err="1"/>
              <a:t>adduser</a:t>
            </a:r>
            <a:r>
              <a:rPr lang="en-GB" dirty="0"/>
              <a:t> -u 8765 </a:t>
            </a:r>
            <a:r>
              <a:rPr lang="en-GB" dirty="0" smtClean="0"/>
              <a:t>pop</a:t>
            </a:r>
          </a:p>
          <a:p>
            <a:r>
              <a:rPr lang="nb-NO" dirty="0"/>
              <a:t>adduser -u 6578 -gid 8765 </a:t>
            </a:r>
            <a:r>
              <a:rPr lang="nb-NO" dirty="0" smtClean="0"/>
              <a:t>bob</a:t>
            </a:r>
          </a:p>
          <a:p>
            <a:r>
              <a:rPr lang="en-GB" dirty="0"/>
              <a:t>note: </a:t>
            </a:r>
            <a:r>
              <a:rPr lang="en-GB" dirty="0" smtClean="0"/>
              <a:t>whenever </a:t>
            </a:r>
            <a:r>
              <a:rPr lang="en-GB" dirty="0"/>
              <a:t>we create user, one group also will gets created with the same </a:t>
            </a:r>
            <a:endParaRPr lang="en-GB" dirty="0" smtClean="0"/>
          </a:p>
          <a:p>
            <a:r>
              <a:rPr lang="en-GB" dirty="0" smtClean="0"/>
              <a:t>whenever </a:t>
            </a:r>
            <a:r>
              <a:rPr lang="en-GB" dirty="0"/>
              <a:t>we create user, Inside /home automatically folder will gets created with same name</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116</a:t>
            </a:fld>
            <a:endParaRPr lang="en-GB"/>
          </a:p>
        </p:txBody>
      </p:sp>
      <p:sp>
        <p:nvSpPr>
          <p:cNvPr id="6" name="Title 5"/>
          <p:cNvSpPr>
            <a:spLocks noGrp="1"/>
          </p:cNvSpPr>
          <p:nvPr>
            <p:ph type="title"/>
          </p:nvPr>
        </p:nvSpPr>
        <p:spPr/>
        <p:txBody>
          <a:bodyPr/>
          <a:lstStyle/>
          <a:p>
            <a:r>
              <a:rPr lang="en-GB" dirty="0"/>
              <a:t>User Management</a:t>
            </a:r>
          </a:p>
        </p:txBody>
      </p:sp>
    </p:spTree>
    <p:extLst>
      <p:ext uri="{BB962C8B-B14F-4D97-AF65-F5344CB8AC3E}">
        <p14:creationId xmlns:p14="http://schemas.microsoft.com/office/powerpoint/2010/main" val="37219150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smtClean="0"/>
              <a:t> </a:t>
            </a:r>
            <a:r>
              <a:rPr lang="en-GB" dirty="0"/>
              <a:t>controller will edit the following files</a:t>
            </a:r>
          </a:p>
          <a:p>
            <a:r>
              <a:rPr lang="en-GB" dirty="0"/>
              <a:t>/</a:t>
            </a:r>
            <a:r>
              <a:rPr lang="en-GB" dirty="0" err="1"/>
              <a:t>etc</a:t>
            </a:r>
            <a:r>
              <a:rPr lang="en-GB" dirty="0"/>
              <a:t>/</a:t>
            </a:r>
            <a:r>
              <a:rPr lang="en-GB" dirty="0" err="1"/>
              <a:t>passwd</a:t>
            </a:r>
            <a:r>
              <a:rPr lang="en-GB" dirty="0"/>
              <a:t> - contains info about users in </a:t>
            </a:r>
            <a:r>
              <a:rPr lang="en-GB" dirty="0" err="1"/>
              <a:t>linux</a:t>
            </a:r>
            <a:r>
              <a:rPr lang="en-GB" dirty="0"/>
              <a:t> OS. we can see the users in our servers. First, last are the actual users. In</a:t>
            </a:r>
          </a:p>
          <a:p>
            <a:r>
              <a:rPr lang="en-GB" dirty="0"/>
              <a:t>b/w there are system user accounts we called as daemons.</a:t>
            </a:r>
          </a:p>
          <a:p>
            <a:r>
              <a:rPr lang="en-GB" dirty="0"/>
              <a:t>/</a:t>
            </a:r>
            <a:r>
              <a:rPr lang="en-GB" dirty="0" err="1"/>
              <a:t>etc</a:t>
            </a:r>
            <a:r>
              <a:rPr lang="en-GB" dirty="0"/>
              <a:t>/shadow - users password info present</a:t>
            </a:r>
          </a:p>
          <a:p>
            <a:r>
              <a:rPr lang="en-GB" dirty="0"/>
              <a:t>/</a:t>
            </a:r>
            <a:r>
              <a:rPr lang="en-GB" dirty="0" err="1"/>
              <a:t>etc</a:t>
            </a:r>
            <a:r>
              <a:rPr lang="en-GB" dirty="0"/>
              <a:t>/group - contains info about groups in </a:t>
            </a:r>
            <a:r>
              <a:rPr lang="en-GB" dirty="0" err="1"/>
              <a:t>linux</a:t>
            </a:r>
            <a:r>
              <a:rPr lang="en-GB" dirty="0"/>
              <a:t> OS</a:t>
            </a:r>
          </a:p>
          <a:p>
            <a:r>
              <a:rPr lang="en-GB" dirty="0"/>
              <a:t>/</a:t>
            </a:r>
            <a:r>
              <a:rPr lang="en-GB" dirty="0" err="1"/>
              <a:t>etc</a:t>
            </a:r>
            <a:r>
              <a:rPr lang="en-GB" dirty="0"/>
              <a:t>/</a:t>
            </a:r>
            <a:r>
              <a:rPr lang="en-GB" dirty="0" err="1"/>
              <a:t>gshadow</a:t>
            </a:r>
            <a:r>
              <a:rPr lang="en-GB" dirty="0"/>
              <a:t> - groups password info present</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117</a:t>
            </a:fld>
            <a:endParaRPr lang="en-GB"/>
          </a:p>
        </p:txBody>
      </p:sp>
      <p:sp>
        <p:nvSpPr>
          <p:cNvPr id="6" name="Title 5"/>
          <p:cNvSpPr>
            <a:spLocks noGrp="1"/>
          </p:cNvSpPr>
          <p:nvPr>
            <p:ph type="title"/>
          </p:nvPr>
        </p:nvSpPr>
        <p:spPr/>
        <p:txBody>
          <a:bodyPr/>
          <a:lstStyle/>
          <a:p>
            <a:r>
              <a:rPr lang="en-GB" dirty="0" smtClean="0"/>
              <a:t>Backend </a:t>
            </a:r>
            <a:r>
              <a:rPr lang="en-GB" dirty="0"/>
              <a:t>process</a:t>
            </a:r>
          </a:p>
        </p:txBody>
      </p:sp>
    </p:spTree>
    <p:extLst>
      <p:ext uri="{BB962C8B-B14F-4D97-AF65-F5344CB8AC3E}">
        <p14:creationId xmlns:p14="http://schemas.microsoft.com/office/powerpoint/2010/main" val="278021036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844824"/>
            <a:ext cx="7408333" cy="4281339"/>
          </a:xfrm>
        </p:spPr>
        <p:txBody>
          <a:bodyPr>
            <a:normAutofit fontScale="92500" lnSpcReduction="10000"/>
          </a:bodyPr>
          <a:lstStyle/>
          <a:p>
            <a:r>
              <a:rPr lang="en-GB" dirty="0" smtClean="0"/>
              <a:t>using </a:t>
            </a:r>
            <a:r>
              <a:rPr lang="en-GB" dirty="0" err="1"/>
              <a:t>userdel</a:t>
            </a:r>
            <a:r>
              <a:rPr lang="en-GB" dirty="0"/>
              <a:t> command</a:t>
            </a:r>
            <a:r>
              <a:rPr lang="en-GB" dirty="0" smtClean="0"/>
              <a:t>:</a:t>
            </a:r>
          </a:p>
          <a:p>
            <a:r>
              <a:rPr lang="en-GB" dirty="0" smtClean="0"/>
              <a:t> </a:t>
            </a:r>
            <a:r>
              <a:rPr lang="en-GB" dirty="0"/>
              <a:t>user delete </a:t>
            </a:r>
            <a:endParaRPr lang="en-GB" dirty="0" smtClean="0"/>
          </a:p>
          <a:p>
            <a:r>
              <a:rPr lang="en-GB" dirty="0" smtClean="0"/>
              <a:t> </a:t>
            </a:r>
            <a:r>
              <a:rPr lang="en-GB" dirty="0"/>
              <a:t>used to remove a user from </a:t>
            </a:r>
            <a:r>
              <a:rPr lang="en-GB" dirty="0" err="1"/>
              <a:t>linux</a:t>
            </a:r>
            <a:r>
              <a:rPr lang="en-GB" dirty="0"/>
              <a:t> </a:t>
            </a:r>
            <a:r>
              <a:rPr lang="en-GB" dirty="0" err="1"/>
              <a:t>os</a:t>
            </a:r>
            <a:r>
              <a:rPr lang="en-GB" dirty="0"/>
              <a:t> </a:t>
            </a:r>
            <a:endParaRPr lang="en-GB" dirty="0" smtClean="0"/>
          </a:p>
          <a:p>
            <a:r>
              <a:rPr lang="en-GB" dirty="0" err="1" smtClean="0"/>
              <a:t>Eg</a:t>
            </a:r>
            <a:r>
              <a:rPr lang="en-GB" dirty="0"/>
              <a:t>: </a:t>
            </a:r>
            <a:r>
              <a:rPr lang="en-GB" dirty="0" err="1"/>
              <a:t>userdel</a:t>
            </a:r>
            <a:r>
              <a:rPr lang="en-GB" dirty="0"/>
              <a:t> </a:t>
            </a:r>
            <a:r>
              <a:rPr lang="en-GB" dirty="0" err="1"/>
              <a:t>dhoni</a:t>
            </a:r>
            <a:r>
              <a:rPr lang="en-GB" dirty="0"/>
              <a:t> </a:t>
            </a:r>
            <a:endParaRPr lang="en-GB" dirty="0" smtClean="0"/>
          </a:p>
          <a:p>
            <a:r>
              <a:rPr lang="en-GB" dirty="0" err="1" smtClean="0"/>
              <a:t>userdel</a:t>
            </a:r>
            <a:r>
              <a:rPr lang="en-GB" dirty="0" smtClean="0"/>
              <a:t> </a:t>
            </a:r>
            <a:r>
              <a:rPr lang="en-GB" dirty="0"/>
              <a:t>-r </a:t>
            </a:r>
            <a:r>
              <a:rPr lang="en-GB" dirty="0" err="1"/>
              <a:t>virat</a:t>
            </a:r>
            <a:r>
              <a:rPr lang="en-GB" dirty="0"/>
              <a:t> - delete user in both server &amp; home directory </a:t>
            </a:r>
            <a:endParaRPr lang="en-GB" dirty="0" smtClean="0"/>
          </a:p>
          <a:p>
            <a:r>
              <a:rPr lang="en-GB" dirty="0" err="1" smtClean="0"/>
              <a:t>userdel</a:t>
            </a:r>
            <a:r>
              <a:rPr lang="en-GB" dirty="0" smtClean="0"/>
              <a:t> </a:t>
            </a:r>
            <a:r>
              <a:rPr lang="en-GB" dirty="0"/>
              <a:t>-r -f </a:t>
            </a:r>
            <a:r>
              <a:rPr lang="en-GB" dirty="0" err="1"/>
              <a:t>rohit</a:t>
            </a:r>
            <a:r>
              <a:rPr lang="en-GB" dirty="0"/>
              <a:t> </a:t>
            </a:r>
            <a:endParaRPr lang="en-GB" dirty="0" smtClean="0"/>
          </a:p>
          <a:p>
            <a:r>
              <a:rPr lang="en-GB" dirty="0" smtClean="0"/>
              <a:t> </a:t>
            </a:r>
            <a:r>
              <a:rPr lang="en-GB" dirty="0"/>
              <a:t>delete user in both server &amp; home directory and also deleted user related files </a:t>
            </a:r>
            <a:endParaRPr lang="en-GB" dirty="0" smtClean="0"/>
          </a:p>
          <a:p>
            <a:r>
              <a:rPr lang="en-GB" dirty="0" smtClean="0"/>
              <a:t>note</a:t>
            </a:r>
            <a:r>
              <a:rPr lang="en-GB" dirty="0"/>
              <a:t>: - whenever we delete the user, only user is deleted not the folder </a:t>
            </a:r>
            <a:endParaRPr lang="en-GB" dirty="0" smtClean="0"/>
          </a:p>
          <a:p>
            <a:r>
              <a:rPr lang="en-GB" dirty="0" smtClean="0"/>
              <a:t> </a:t>
            </a:r>
            <a:r>
              <a:rPr lang="en-GB" dirty="0"/>
              <a:t>At a time, we can delete single user </a:t>
            </a:r>
            <a:r>
              <a:rPr lang="en-GB" dirty="0" smtClean="0"/>
              <a:t>only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118</a:t>
            </a:fld>
            <a:endParaRPr lang="en-GB"/>
          </a:p>
        </p:txBody>
      </p:sp>
      <p:sp>
        <p:nvSpPr>
          <p:cNvPr id="6" name="Title 5"/>
          <p:cNvSpPr>
            <a:spLocks noGrp="1"/>
          </p:cNvSpPr>
          <p:nvPr>
            <p:ph type="title"/>
          </p:nvPr>
        </p:nvSpPr>
        <p:spPr/>
        <p:txBody>
          <a:bodyPr/>
          <a:lstStyle/>
          <a:p>
            <a:r>
              <a:rPr lang="en-GB" dirty="0"/>
              <a:t>Removing user</a:t>
            </a:r>
          </a:p>
        </p:txBody>
      </p:sp>
    </p:spTree>
    <p:extLst>
      <p:ext uri="{BB962C8B-B14F-4D97-AF65-F5344CB8AC3E}">
        <p14:creationId xmlns:p14="http://schemas.microsoft.com/office/powerpoint/2010/main" val="828910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If you want to give all permissions to the file </a:t>
            </a:r>
            <a:endParaRPr lang="en-GB" dirty="0" smtClean="0"/>
          </a:p>
          <a:p>
            <a:r>
              <a:rPr lang="en-GB" dirty="0" smtClean="0"/>
              <a:t>- </a:t>
            </a:r>
            <a:r>
              <a:rPr lang="en-GB" dirty="0"/>
              <a:t>very important </a:t>
            </a:r>
            <a:endParaRPr lang="en-GB" dirty="0" smtClean="0"/>
          </a:p>
          <a:p>
            <a:r>
              <a:rPr lang="en-GB" dirty="0" smtClean="0"/>
              <a:t>- </a:t>
            </a:r>
            <a:r>
              <a:rPr lang="en-GB" dirty="0"/>
              <a:t>directly impact on security of </a:t>
            </a:r>
            <a:r>
              <a:rPr lang="en-GB" dirty="0" err="1" smtClean="0"/>
              <a:t>os</a:t>
            </a:r>
            <a:endParaRPr lang="en-GB" dirty="0" smtClean="0"/>
          </a:p>
          <a:p>
            <a:r>
              <a:rPr lang="en-GB" dirty="0"/>
              <a:t>using </a:t>
            </a:r>
            <a:r>
              <a:rPr lang="en-GB" dirty="0" err="1"/>
              <a:t>chmod</a:t>
            </a:r>
            <a:r>
              <a:rPr lang="en-GB" dirty="0"/>
              <a:t> </a:t>
            </a:r>
            <a:r>
              <a:rPr lang="en-GB" dirty="0" smtClean="0"/>
              <a:t>command </a:t>
            </a:r>
          </a:p>
          <a:p>
            <a:r>
              <a:rPr lang="en-GB" dirty="0"/>
              <a:t>change </a:t>
            </a:r>
            <a:r>
              <a:rPr lang="en-GB" dirty="0" smtClean="0"/>
              <a:t>mode</a:t>
            </a:r>
          </a:p>
          <a:p>
            <a:r>
              <a:rPr lang="en-GB" dirty="0"/>
              <a:t>used to change permissions for a </a:t>
            </a:r>
            <a:r>
              <a:rPr lang="en-GB" dirty="0" smtClean="0"/>
              <a:t>file</a:t>
            </a:r>
          </a:p>
          <a:p>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119</a:t>
            </a:fld>
            <a:endParaRPr lang="en-GB"/>
          </a:p>
        </p:txBody>
      </p:sp>
      <p:sp>
        <p:nvSpPr>
          <p:cNvPr id="6" name="Title 5"/>
          <p:cNvSpPr>
            <a:spLocks noGrp="1"/>
          </p:cNvSpPr>
          <p:nvPr>
            <p:ph type="title"/>
          </p:nvPr>
        </p:nvSpPr>
        <p:spPr/>
        <p:txBody>
          <a:bodyPr/>
          <a:lstStyle/>
          <a:p>
            <a:r>
              <a:rPr lang="en-GB" dirty="0"/>
              <a:t>File Permissions</a:t>
            </a:r>
          </a:p>
        </p:txBody>
      </p:sp>
    </p:spTree>
    <p:extLst>
      <p:ext uri="{BB962C8B-B14F-4D97-AF65-F5344CB8AC3E}">
        <p14:creationId xmlns:p14="http://schemas.microsoft.com/office/powerpoint/2010/main" val="1219199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Installing </a:t>
            </a:r>
            <a:r>
              <a:rPr lang="en-US" b="1" dirty="0"/>
              <a:t>Pre-requisite </a:t>
            </a:r>
            <a:r>
              <a:rPr lang="en-US" b="1" dirty="0" err="1"/>
              <a:t>Softwares</a:t>
            </a:r>
            <a:r>
              <a:rPr lang="en-US" b="1" dirty="0"/>
              <a:t> (SSH Tools and FTP Tools) in Desktop/Laptop.</a:t>
            </a:r>
            <a:endParaRPr lang="en-GB" b="1" dirty="0"/>
          </a:p>
          <a:p>
            <a:pPr lvl="0"/>
            <a:r>
              <a:rPr lang="en-US" b="1" dirty="0" smtClean="0"/>
              <a:t>Understand </a:t>
            </a:r>
            <a:r>
              <a:rPr lang="en-US" b="1" dirty="0"/>
              <a:t>Linux Command Line.</a:t>
            </a:r>
            <a:endParaRPr lang="en-GB" b="1" dirty="0"/>
          </a:p>
          <a:p>
            <a:pPr lvl="0"/>
            <a:r>
              <a:rPr lang="en-US" b="1" dirty="0"/>
              <a:t>Linux File/Directory structure.</a:t>
            </a:r>
            <a:endParaRPr lang="en-GB" b="1" dirty="0"/>
          </a:p>
          <a:p>
            <a:pPr lvl="0"/>
            <a:r>
              <a:rPr lang="en-US" b="1" dirty="0"/>
              <a:t>Linux Commands</a:t>
            </a:r>
            <a:r>
              <a:rPr lang="en-US" b="1" dirty="0" smtClean="0"/>
              <a:t>.</a:t>
            </a:r>
          </a:p>
          <a:p>
            <a:pPr lvl="0"/>
            <a:r>
              <a:rPr lang="en-US" b="1" dirty="0" smtClean="0"/>
              <a:t>Files and Navigation</a:t>
            </a:r>
          </a:p>
          <a:p>
            <a:pPr lvl="0"/>
            <a:r>
              <a:rPr lang="en-US" b="1" dirty="0" smtClean="0"/>
              <a:t>Permissions</a:t>
            </a:r>
          </a:p>
          <a:p>
            <a:pPr lvl="0"/>
            <a:r>
              <a:rPr lang="en-US" b="1" dirty="0" smtClean="0"/>
              <a:t>Processes</a:t>
            </a:r>
          </a:p>
          <a:p>
            <a:pPr lvl="0"/>
            <a:r>
              <a:rPr lang="en-US" b="1" dirty="0" smtClean="0"/>
              <a:t>Networking</a:t>
            </a:r>
          </a:p>
          <a:p>
            <a:pPr lvl="0"/>
            <a:r>
              <a:rPr lang="en-US" b="1" dirty="0" smtClean="0"/>
              <a:t>Compressing</a:t>
            </a:r>
          </a:p>
          <a:p>
            <a:pPr lvl="0"/>
            <a:r>
              <a:rPr lang="en-US" b="1" dirty="0" smtClean="0"/>
              <a:t>System info</a:t>
            </a:r>
          </a:p>
          <a:p>
            <a:pPr marL="68580" lvl="0" indent="0">
              <a:buNone/>
            </a:pPr>
            <a:endParaRPr lang="en-GB" dirty="0"/>
          </a:p>
          <a:p>
            <a:pPr marL="68580" indent="0">
              <a:buNone/>
            </a:pPr>
            <a:endParaRPr lang="en-GB" dirty="0"/>
          </a:p>
        </p:txBody>
      </p:sp>
      <p:sp>
        <p:nvSpPr>
          <p:cNvPr id="2" name="Title 1"/>
          <p:cNvSpPr>
            <a:spLocks noGrp="1"/>
          </p:cNvSpPr>
          <p:nvPr>
            <p:ph type="title"/>
          </p:nvPr>
        </p:nvSpPr>
        <p:spPr/>
        <p:txBody>
          <a:bodyPr/>
          <a:lstStyle/>
          <a:p>
            <a:r>
              <a:rPr lang="en-GB" dirty="0" smtClean="0"/>
              <a:t>Linux</a:t>
            </a:r>
            <a:endParaRPr lang="en-GB" dirty="0"/>
          </a:p>
        </p:txBody>
      </p:sp>
      <p:sp>
        <p:nvSpPr>
          <p:cNvPr id="7" name="Date Placeholder 6"/>
          <p:cNvSpPr>
            <a:spLocks noGrp="1"/>
          </p:cNvSpPr>
          <p:nvPr>
            <p:ph type="dt" sz="half" idx="10"/>
          </p:nvPr>
        </p:nvSpPr>
        <p:spPr/>
        <p:txBody>
          <a:bodyPr/>
          <a:lstStyle/>
          <a:p>
            <a:fld id="{B2E7954F-E28A-49F0-964B-EB40D7DB82E2}"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98060447"/>
      </p:ext>
    </p:extLst>
  </p:cSld>
  <p:clrMapOvr>
    <a:masterClrMapping/>
  </p:clrMapOvr>
  <mc:AlternateContent xmlns:mc="http://schemas.openxmlformats.org/markup-compatibility/2006" xmlns:p14="http://schemas.microsoft.com/office/powerpoint/2010/main">
    <mc:Choice Requires="p14">
      <p:transition spd="slow" p14:dur="2000" advTm="506"/>
    </mc:Choice>
    <mc:Fallback xmlns="">
      <p:transition spd="slow" advTm="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12776"/>
            <a:ext cx="7408333" cy="4713387"/>
          </a:xfrm>
        </p:spPr>
        <p:txBody>
          <a:bodyPr>
            <a:normAutofit fontScale="92500" lnSpcReduction="10000"/>
          </a:bodyPr>
          <a:lstStyle/>
          <a:p>
            <a:r>
              <a:rPr lang="en-GB" dirty="0"/>
              <a:t>read(r) : we can access data inside file/folder = </a:t>
            </a:r>
            <a:r>
              <a:rPr lang="en-GB" dirty="0" smtClean="0"/>
              <a:t>4</a:t>
            </a:r>
          </a:p>
          <a:p>
            <a:r>
              <a:rPr lang="en-GB" dirty="0"/>
              <a:t>write(w) : we can change /alter data in file/folder = </a:t>
            </a:r>
            <a:r>
              <a:rPr lang="en-GB" dirty="0" smtClean="0"/>
              <a:t>2</a:t>
            </a:r>
          </a:p>
          <a:p>
            <a:r>
              <a:rPr lang="en-GB" dirty="0"/>
              <a:t>execute(x): we can execute/ run file = </a:t>
            </a:r>
            <a:r>
              <a:rPr lang="en-GB" dirty="0" smtClean="0"/>
              <a:t>1</a:t>
            </a:r>
          </a:p>
          <a:p>
            <a:r>
              <a:rPr lang="en-GB" dirty="0"/>
              <a:t>- : type of a file = </a:t>
            </a:r>
            <a:r>
              <a:rPr lang="en-GB" dirty="0" smtClean="0"/>
              <a:t>0</a:t>
            </a:r>
          </a:p>
          <a:p>
            <a:r>
              <a:rPr lang="en-GB" dirty="0"/>
              <a:t>permissions are given to three set of </a:t>
            </a:r>
            <a:r>
              <a:rPr lang="en-GB" dirty="0" smtClean="0"/>
              <a:t>people</a:t>
            </a:r>
          </a:p>
          <a:p>
            <a:r>
              <a:rPr lang="en-GB" dirty="0"/>
              <a:t>owner(u): who actually creates the </a:t>
            </a:r>
            <a:r>
              <a:rPr lang="en-GB" dirty="0" smtClean="0"/>
              <a:t>file/folder</a:t>
            </a:r>
          </a:p>
          <a:p>
            <a:r>
              <a:rPr lang="en-GB" dirty="0"/>
              <a:t>group(g): every user is associated with a </a:t>
            </a:r>
            <a:r>
              <a:rPr lang="en-GB" dirty="0" smtClean="0"/>
              <a:t>group</a:t>
            </a:r>
          </a:p>
          <a:p>
            <a:r>
              <a:rPr lang="en-GB" dirty="0"/>
              <a:t>others(o): everyone other than group and owner comes under </a:t>
            </a:r>
            <a:r>
              <a:rPr lang="en-GB" dirty="0" smtClean="0"/>
              <a:t>others</a:t>
            </a:r>
          </a:p>
          <a:p>
            <a:r>
              <a:rPr lang="en-GB" dirty="0" err="1"/>
              <a:t>ls</a:t>
            </a:r>
            <a:r>
              <a:rPr lang="en-GB" dirty="0"/>
              <a:t> -l </a:t>
            </a:r>
            <a:endParaRPr lang="en-GB" dirty="0" smtClean="0"/>
          </a:p>
          <a:p>
            <a:pPr marL="0" indent="0">
              <a:buNone/>
            </a:pPr>
            <a:r>
              <a:rPr lang="en-GB" dirty="0" err="1" smtClean="0"/>
              <a:t>drwxrwxrwx</a:t>
            </a:r>
            <a:r>
              <a:rPr lang="en-GB" dirty="0"/>
              <a:t/>
            </a:r>
            <a:br>
              <a:rPr lang="en-GB" dirty="0"/>
            </a:br>
            <a:r>
              <a:rPr lang="en-GB" dirty="0"/>
              <a:t>d : file / folder </a:t>
            </a:r>
            <a:r>
              <a:rPr lang="en-GB" dirty="0" err="1"/>
              <a:t>rwx</a:t>
            </a:r>
            <a:r>
              <a:rPr lang="en-GB" dirty="0"/>
              <a:t> : permissions of owner </a:t>
            </a:r>
            <a:r>
              <a:rPr lang="en-GB" dirty="0" err="1"/>
              <a:t>rwx</a:t>
            </a:r>
            <a:r>
              <a:rPr lang="en-GB" dirty="0"/>
              <a:t> : group permissions </a:t>
            </a:r>
            <a:r>
              <a:rPr lang="en-GB" dirty="0" err="1"/>
              <a:t>rwx</a:t>
            </a:r>
            <a:r>
              <a:rPr lang="en-GB" dirty="0"/>
              <a:t> : other permissions</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120</a:t>
            </a:fld>
            <a:endParaRPr lang="en-GB"/>
          </a:p>
        </p:txBody>
      </p:sp>
      <p:sp>
        <p:nvSpPr>
          <p:cNvPr id="6" name="Title 5"/>
          <p:cNvSpPr>
            <a:spLocks noGrp="1"/>
          </p:cNvSpPr>
          <p:nvPr>
            <p:ph type="title"/>
          </p:nvPr>
        </p:nvSpPr>
        <p:spPr/>
        <p:txBody>
          <a:bodyPr/>
          <a:lstStyle/>
          <a:p>
            <a:r>
              <a:rPr lang="en-GB" dirty="0" smtClean="0"/>
              <a:t>Permissions </a:t>
            </a:r>
            <a:r>
              <a:rPr lang="en-GB" dirty="0"/>
              <a:t>in </a:t>
            </a:r>
            <a:r>
              <a:rPr lang="en-GB" dirty="0" smtClean="0"/>
              <a:t>OS</a:t>
            </a:r>
            <a:endParaRPr lang="en-GB" dirty="0"/>
          </a:p>
        </p:txBody>
      </p:sp>
    </p:spTree>
    <p:extLst>
      <p:ext uri="{BB962C8B-B14F-4D97-AF65-F5344CB8AC3E}">
        <p14:creationId xmlns:p14="http://schemas.microsoft.com/office/powerpoint/2010/main" val="26821729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we can change permissions of a file/ folder using 2 </a:t>
            </a:r>
            <a:r>
              <a:rPr lang="en-GB" dirty="0" smtClean="0"/>
              <a:t>ways</a:t>
            </a:r>
          </a:p>
          <a:p>
            <a:r>
              <a:rPr lang="en-GB" dirty="0"/>
              <a:t>1. using </a:t>
            </a:r>
            <a:r>
              <a:rPr lang="en-GB" dirty="0" smtClean="0"/>
              <a:t>operators</a:t>
            </a:r>
          </a:p>
          <a:p>
            <a:r>
              <a:rPr lang="en-GB" dirty="0"/>
              <a:t>+ : add a permission </a:t>
            </a:r>
            <a:endParaRPr lang="en-GB" dirty="0" smtClean="0"/>
          </a:p>
          <a:p>
            <a:r>
              <a:rPr lang="en-GB" dirty="0" smtClean="0"/>
              <a:t>- </a:t>
            </a:r>
            <a:r>
              <a:rPr lang="en-GB" dirty="0"/>
              <a:t>: removes a permission </a:t>
            </a:r>
            <a:endParaRPr lang="en-GB" dirty="0" smtClean="0"/>
          </a:p>
          <a:p>
            <a:r>
              <a:rPr lang="en-GB" dirty="0" smtClean="0"/>
              <a:t>= </a:t>
            </a:r>
            <a:r>
              <a:rPr lang="en-GB" dirty="0"/>
              <a:t>: replicates </a:t>
            </a:r>
            <a:r>
              <a:rPr lang="en-GB" dirty="0" smtClean="0"/>
              <a:t>permission</a:t>
            </a:r>
          </a:p>
          <a:p>
            <a:r>
              <a:rPr lang="en-GB" dirty="0" err="1"/>
              <a:t>Eg</a:t>
            </a:r>
            <a:r>
              <a:rPr lang="en-GB" dirty="0"/>
              <a:t>: </a:t>
            </a:r>
            <a:r>
              <a:rPr lang="en-GB" dirty="0" err="1"/>
              <a:t>chmod</a:t>
            </a:r>
            <a:r>
              <a:rPr lang="en-GB" dirty="0"/>
              <a:t> </a:t>
            </a:r>
            <a:r>
              <a:rPr lang="en-GB" dirty="0" err="1"/>
              <a:t>u+x</a:t>
            </a:r>
            <a:r>
              <a:rPr lang="en-GB" dirty="0"/>
              <a:t> </a:t>
            </a:r>
            <a:r>
              <a:rPr lang="en-GB" dirty="0" smtClean="0"/>
              <a:t>file</a:t>
            </a:r>
          </a:p>
          <a:p>
            <a:r>
              <a:rPr lang="pl-PL" dirty="0"/>
              <a:t>chmod u-x,g+w,o+r abc </a:t>
            </a:r>
            <a:endParaRPr lang="en-GB" dirty="0" smtClean="0"/>
          </a:p>
          <a:p>
            <a:r>
              <a:rPr lang="pl-PL" dirty="0" smtClean="0"/>
              <a:t>chmod </a:t>
            </a:r>
            <a:r>
              <a:rPr lang="pl-PL" dirty="0"/>
              <a:t>u=rwx abc </a:t>
            </a:r>
            <a:endParaRPr lang="en-GB" dirty="0" smtClean="0"/>
          </a:p>
          <a:p>
            <a:r>
              <a:rPr lang="pl-PL" dirty="0" smtClean="0"/>
              <a:t>chmod </a:t>
            </a:r>
            <a:r>
              <a:rPr lang="pl-PL" dirty="0"/>
              <a:t>a+x </a:t>
            </a:r>
            <a:r>
              <a:rPr lang="pl-PL" dirty="0" smtClean="0"/>
              <a:t>abc</a:t>
            </a:r>
            <a:endParaRPr lang="en-GB" dirty="0" smtClean="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121</a:t>
            </a:fld>
            <a:endParaRPr lang="en-GB"/>
          </a:p>
        </p:txBody>
      </p:sp>
      <p:sp>
        <p:nvSpPr>
          <p:cNvPr id="6" name="Title 5"/>
          <p:cNvSpPr>
            <a:spLocks noGrp="1"/>
          </p:cNvSpPr>
          <p:nvPr>
            <p:ph type="title"/>
          </p:nvPr>
        </p:nvSpPr>
        <p:spPr/>
        <p:txBody>
          <a:bodyPr/>
          <a:lstStyle/>
          <a:p>
            <a:endParaRPr lang="en-GB"/>
          </a:p>
        </p:txBody>
      </p:sp>
    </p:spTree>
    <p:extLst>
      <p:ext uri="{BB962C8B-B14F-4D97-AF65-F5344CB8AC3E}">
        <p14:creationId xmlns:p14="http://schemas.microsoft.com/office/powerpoint/2010/main" val="35556812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124744"/>
            <a:ext cx="7408333" cy="5001419"/>
          </a:xfrm>
        </p:spPr>
        <p:txBody>
          <a:bodyPr>
            <a:normAutofit fontScale="85000" lnSpcReduction="20000"/>
          </a:bodyPr>
          <a:lstStyle/>
          <a:p>
            <a:r>
              <a:rPr lang="en-GB" dirty="0" err="1" smtClean="0"/>
              <a:t>rwx</a:t>
            </a:r>
            <a:endParaRPr lang="en-GB" dirty="0"/>
          </a:p>
          <a:p>
            <a:r>
              <a:rPr lang="en-GB" dirty="0"/>
              <a:t>000 - 0 - no permissions</a:t>
            </a:r>
          </a:p>
          <a:p>
            <a:r>
              <a:rPr lang="en-GB" dirty="0"/>
              <a:t> 001 - 1 - execute </a:t>
            </a:r>
          </a:p>
          <a:p>
            <a:r>
              <a:rPr lang="en-GB" dirty="0"/>
              <a:t>010 - 2 – write</a:t>
            </a:r>
          </a:p>
          <a:p>
            <a:r>
              <a:rPr lang="en-GB" dirty="0"/>
              <a:t> 011 - 3 - write and execute </a:t>
            </a:r>
          </a:p>
          <a:p>
            <a:r>
              <a:rPr lang="en-GB" dirty="0"/>
              <a:t>100 - 4 - read </a:t>
            </a:r>
            <a:endParaRPr lang="en-GB" dirty="0" smtClean="0"/>
          </a:p>
          <a:p>
            <a:r>
              <a:rPr lang="en-GB" dirty="0" smtClean="0"/>
              <a:t>101 </a:t>
            </a:r>
            <a:r>
              <a:rPr lang="en-GB" dirty="0"/>
              <a:t>- 5 - read and execute </a:t>
            </a:r>
            <a:endParaRPr lang="en-GB" dirty="0" smtClean="0"/>
          </a:p>
          <a:p>
            <a:r>
              <a:rPr lang="en-GB" dirty="0" smtClean="0"/>
              <a:t>110 </a:t>
            </a:r>
            <a:r>
              <a:rPr lang="en-GB" dirty="0"/>
              <a:t>- 6 - read and write </a:t>
            </a:r>
            <a:endParaRPr lang="en-GB" dirty="0" smtClean="0"/>
          </a:p>
          <a:p>
            <a:r>
              <a:rPr lang="en-GB" dirty="0" smtClean="0"/>
              <a:t>111 </a:t>
            </a:r>
            <a:r>
              <a:rPr lang="en-GB" dirty="0"/>
              <a:t>- 7 - all </a:t>
            </a:r>
            <a:r>
              <a:rPr lang="en-GB" dirty="0" smtClean="0"/>
              <a:t>permission</a:t>
            </a:r>
          </a:p>
          <a:p>
            <a:r>
              <a:rPr lang="en-GB" dirty="0" err="1"/>
              <a:t>Eg</a:t>
            </a:r>
            <a:r>
              <a:rPr lang="en-GB" dirty="0"/>
              <a:t>: </a:t>
            </a:r>
            <a:r>
              <a:rPr lang="en-GB" dirty="0" err="1"/>
              <a:t>chmod</a:t>
            </a:r>
            <a:r>
              <a:rPr lang="en-GB" dirty="0"/>
              <a:t> 123 </a:t>
            </a:r>
            <a:r>
              <a:rPr lang="en-GB" dirty="0" err="1"/>
              <a:t>abc</a:t>
            </a:r>
            <a:r>
              <a:rPr lang="en-GB" dirty="0"/>
              <a:t> </a:t>
            </a:r>
            <a:endParaRPr lang="en-GB" dirty="0" smtClean="0"/>
          </a:p>
          <a:p>
            <a:r>
              <a:rPr lang="en-GB" dirty="0" err="1" smtClean="0"/>
              <a:t>chmod</a:t>
            </a:r>
            <a:r>
              <a:rPr lang="en-GB" dirty="0" smtClean="0"/>
              <a:t> </a:t>
            </a:r>
            <a:r>
              <a:rPr lang="en-GB" dirty="0"/>
              <a:t>456 </a:t>
            </a:r>
            <a:r>
              <a:rPr lang="en-GB" dirty="0" err="1"/>
              <a:t>abc</a:t>
            </a:r>
            <a:r>
              <a:rPr lang="en-GB" dirty="0"/>
              <a:t> - for file </a:t>
            </a:r>
            <a:endParaRPr lang="en-GB" dirty="0" smtClean="0"/>
          </a:p>
          <a:p>
            <a:r>
              <a:rPr lang="en-GB" dirty="0" err="1" smtClean="0"/>
              <a:t>chmod</a:t>
            </a:r>
            <a:r>
              <a:rPr lang="en-GB" dirty="0" smtClean="0"/>
              <a:t> </a:t>
            </a:r>
            <a:r>
              <a:rPr lang="en-GB" dirty="0"/>
              <a:t>777 </a:t>
            </a:r>
            <a:r>
              <a:rPr lang="en-GB" dirty="0" err="1"/>
              <a:t>abc</a:t>
            </a:r>
            <a:r>
              <a:rPr lang="en-GB" dirty="0"/>
              <a:t> </a:t>
            </a:r>
            <a:endParaRPr lang="en-GB" dirty="0" smtClean="0"/>
          </a:p>
          <a:p>
            <a:r>
              <a:rPr lang="en-GB" dirty="0" err="1" smtClean="0"/>
              <a:t>chmod</a:t>
            </a:r>
            <a:r>
              <a:rPr lang="en-GB" dirty="0" smtClean="0"/>
              <a:t> </a:t>
            </a:r>
            <a:r>
              <a:rPr lang="en-GB" dirty="0"/>
              <a:t>-R 777 folder1 - changing permissions in files inside the folder also </a:t>
            </a:r>
            <a:endParaRPr lang="en-GB" dirty="0" smtClean="0"/>
          </a:p>
          <a:p>
            <a:r>
              <a:rPr lang="en-GB" dirty="0" smtClean="0"/>
              <a:t>note</a:t>
            </a:r>
            <a:r>
              <a:rPr lang="en-GB" dirty="0"/>
              <a:t>: file name will change when we give/change the execute permissions </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122</a:t>
            </a:fld>
            <a:endParaRPr lang="en-GB"/>
          </a:p>
        </p:txBody>
      </p:sp>
      <p:sp>
        <p:nvSpPr>
          <p:cNvPr id="6" name="Title 5"/>
          <p:cNvSpPr>
            <a:spLocks noGrp="1"/>
          </p:cNvSpPr>
          <p:nvPr>
            <p:ph type="title"/>
          </p:nvPr>
        </p:nvSpPr>
        <p:spPr/>
        <p:txBody>
          <a:bodyPr>
            <a:normAutofit fontScale="90000"/>
          </a:bodyPr>
          <a:lstStyle/>
          <a:p>
            <a:r>
              <a:rPr lang="en-GB" dirty="0"/>
              <a:t>2. using numeric codes</a:t>
            </a:r>
            <a:br>
              <a:rPr lang="en-GB" dirty="0"/>
            </a:br>
            <a:endParaRPr lang="en-GB" dirty="0"/>
          </a:p>
        </p:txBody>
      </p:sp>
    </p:spTree>
    <p:extLst>
      <p:ext uri="{BB962C8B-B14F-4D97-AF65-F5344CB8AC3E}">
        <p14:creationId xmlns:p14="http://schemas.microsoft.com/office/powerpoint/2010/main" val="14464855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628800"/>
            <a:ext cx="7408333" cy="4497363"/>
          </a:xfrm>
        </p:spPr>
        <p:txBody>
          <a:bodyPr>
            <a:normAutofit fontScale="92500" lnSpcReduction="20000"/>
          </a:bodyPr>
          <a:lstStyle/>
          <a:p>
            <a:r>
              <a:rPr lang="en-GB" dirty="0"/>
              <a:t>- It is a protocol, nothing but secure shell </a:t>
            </a:r>
            <a:endParaRPr lang="en-GB" dirty="0" smtClean="0"/>
          </a:p>
          <a:p>
            <a:r>
              <a:rPr lang="en-GB" dirty="0" smtClean="0"/>
              <a:t>- </a:t>
            </a:r>
            <a:r>
              <a:rPr lang="en-GB" dirty="0"/>
              <a:t>used to remotely connect and control a system - both systems should be in the same network </a:t>
            </a:r>
            <a:endParaRPr lang="en-GB" dirty="0" smtClean="0"/>
          </a:p>
          <a:p>
            <a:r>
              <a:rPr lang="en-GB" dirty="0" smtClean="0"/>
              <a:t>- </a:t>
            </a:r>
            <a:r>
              <a:rPr lang="en-GB" dirty="0"/>
              <a:t>Through </a:t>
            </a:r>
            <a:r>
              <a:rPr lang="en-GB" dirty="0" err="1"/>
              <a:t>ssh</a:t>
            </a:r>
            <a:r>
              <a:rPr lang="en-GB" dirty="0"/>
              <a:t> we can login into remote server to our computer </a:t>
            </a:r>
            <a:endParaRPr lang="en-GB" dirty="0" smtClean="0"/>
          </a:p>
          <a:p>
            <a:r>
              <a:rPr lang="en-GB" dirty="0" smtClean="0"/>
              <a:t>note</a:t>
            </a:r>
            <a:r>
              <a:rPr lang="en-GB" dirty="0"/>
              <a:t>: If both servers are using same n/w SSH will be possible otherwise don't </a:t>
            </a:r>
            <a:endParaRPr lang="en-GB" dirty="0" smtClean="0"/>
          </a:p>
          <a:p>
            <a:r>
              <a:rPr lang="en-GB" dirty="0" err="1"/>
              <a:t>Eg</a:t>
            </a:r>
            <a:r>
              <a:rPr lang="en-GB" dirty="0"/>
              <a:t>: service </a:t>
            </a:r>
            <a:r>
              <a:rPr lang="en-GB" dirty="0" err="1"/>
              <a:t>ssh</a:t>
            </a:r>
            <a:r>
              <a:rPr lang="en-GB" dirty="0"/>
              <a:t> status </a:t>
            </a:r>
            <a:endParaRPr lang="en-GB" dirty="0" smtClean="0"/>
          </a:p>
          <a:p>
            <a:r>
              <a:rPr lang="en-GB" dirty="0" smtClean="0"/>
              <a:t>service </a:t>
            </a:r>
            <a:r>
              <a:rPr lang="en-GB" dirty="0" err="1"/>
              <a:t>ssh</a:t>
            </a:r>
            <a:r>
              <a:rPr lang="en-GB" dirty="0"/>
              <a:t> start </a:t>
            </a:r>
            <a:endParaRPr lang="en-GB" dirty="0" smtClean="0"/>
          </a:p>
          <a:p>
            <a:r>
              <a:rPr lang="en-GB" dirty="0" smtClean="0"/>
              <a:t>service </a:t>
            </a:r>
            <a:r>
              <a:rPr lang="en-GB" dirty="0" err="1"/>
              <a:t>ssh</a:t>
            </a:r>
            <a:r>
              <a:rPr lang="en-GB" dirty="0"/>
              <a:t> stop </a:t>
            </a:r>
            <a:endParaRPr lang="en-GB" dirty="0" smtClean="0"/>
          </a:p>
          <a:p>
            <a:r>
              <a:rPr lang="en-GB" dirty="0" smtClean="0"/>
              <a:t>service </a:t>
            </a:r>
            <a:r>
              <a:rPr lang="en-GB" dirty="0" err="1"/>
              <a:t>ssh</a:t>
            </a:r>
            <a:r>
              <a:rPr lang="en-GB" dirty="0"/>
              <a:t> restart </a:t>
            </a:r>
            <a:endParaRPr lang="en-GB" dirty="0" smtClean="0"/>
          </a:p>
          <a:p>
            <a:r>
              <a:rPr lang="en-GB" dirty="0" err="1"/>
              <a:t>ssh</a:t>
            </a:r>
            <a:r>
              <a:rPr lang="en-GB" dirty="0"/>
              <a:t> </a:t>
            </a:r>
            <a:r>
              <a:rPr lang="en-GB" dirty="0" err="1" smtClean="0"/>
              <a:t>username@serverpublicIP</a:t>
            </a:r>
            <a:endParaRPr lang="en-GB" dirty="0" smtClean="0"/>
          </a:p>
          <a:p>
            <a:r>
              <a:rPr lang="en-GB" dirty="0"/>
              <a:t>Login through </a:t>
            </a:r>
            <a:r>
              <a:rPr lang="en-GB" dirty="0" err="1"/>
              <a:t>cmd</a:t>
            </a:r>
            <a:r>
              <a:rPr lang="en-GB" dirty="0"/>
              <a:t> from remote server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123</a:t>
            </a:fld>
            <a:endParaRPr lang="en-GB"/>
          </a:p>
        </p:txBody>
      </p:sp>
      <p:sp>
        <p:nvSpPr>
          <p:cNvPr id="6" name="Title 5"/>
          <p:cNvSpPr>
            <a:spLocks noGrp="1"/>
          </p:cNvSpPr>
          <p:nvPr>
            <p:ph type="title"/>
          </p:nvPr>
        </p:nvSpPr>
        <p:spPr/>
        <p:txBody>
          <a:bodyPr/>
          <a:lstStyle/>
          <a:p>
            <a:r>
              <a:rPr lang="en-GB" dirty="0"/>
              <a:t>SSH</a:t>
            </a:r>
          </a:p>
        </p:txBody>
      </p:sp>
    </p:spTree>
    <p:extLst>
      <p:ext uri="{BB962C8B-B14F-4D97-AF65-F5344CB8AC3E}">
        <p14:creationId xmlns:p14="http://schemas.microsoft.com/office/powerpoint/2010/main" val="3485614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124</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45937"/>
            <a:ext cx="6840759" cy="466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7443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125</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412776"/>
            <a:ext cx="668813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1852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126</a:t>
            </a:fld>
            <a:endParaRPr lang="en-GB"/>
          </a:p>
        </p:txBody>
      </p:sp>
      <p:sp>
        <p:nvSpPr>
          <p:cNvPr id="6" name="Title 5"/>
          <p:cNvSpPr>
            <a:spLocks noGrp="1"/>
          </p:cNvSpPr>
          <p:nvPr>
            <p:ph type="title"/>
          </p:nvPr>
        </p:nvSpPr>
        <p:spPr/>
        <p:txBody>
          <a:bodyPr/>
          <a:lstStyle/>
          <a:p>
            <a:r>
              <a:rPr lang="en-GB" dirty="0" smtClean="0"/>
              <a:t>Shell types</a:t>
            </a:r>
            <a:endParaRPr lang="en-GB"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659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1088"/>
            <a:ext cx="691276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1316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127</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29761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284984"/>
            <a:ext cx="727280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3970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128</a:t>
            </a:fld>
            <a:endParaRPr lang="en-GB"/>
          </a:p>
        </p:txBody>
      </p:sp>
      <p:sp>
        <p:nvSpPr>
          <p:cNvPr id="6" name="Title 5"/>
          <p:cNvSpPr>
            <a:spLocks noGrp="1"/>
          </p:cNvSpPr>
          <p:nvPr>
            <p:ph type="title"/>
          </p:nvPr>
        </p:nvSpPr>
        <p:spPr/>
        <p:txBody>
          <a:bodyPr>
            <a:normAutofit fontScale="90000"/>
          </a:bodyPr>
          <a:lstStyle/>
          <a:p>
            <a:r>
              <a:rPr lang="en-GB" dirty="0" smtClean="0"/>
              <a:t>Why we need to Learn </a:t>
            </a:r>
            <a:r>
              <a:rPr lang="en-GB" dirty="0" err="1" smtClean="0"/>
              <a:t>ShellScripting</a:t>
            </a:r>
            <a:endParaRPr lang="en-GB"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8064895"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869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129</a:t>
            </a:fld>
            <a:endParaRPr lang="en-GB"/>
          </a:p>
        </p:txBody>
      </p:sp>
      <p:sp>
        <p:nvSpPr>
          <p:cNvPr id="6" name="Title 5"/>
          <p:cNvSpPr>
            <a:spLocks noGrp="1"/>
          </p:cNvSpPr>
          <p:nvPr>
            <p:ph type="title"/>
          </p:nvPr>
        </p:nvSpPr>
        <p:spPr/>
        <p:txBody>
          <a:bodyPr/>
          <a:lstStyle/>
          <a:p>
            <a:r>
              <a:rPr lang="en-GB" dirty="0" smtClean="0"/>
              <a:t>Pre-Requisites</a:t>
            </a:r>
            <a:endParaRPr lang="en-GB"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57316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50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US" sz="3200" baseline="30000" dirty="0" smtClean="0"/>
              <a:t>Introduction</a:t>
            </a:r>
            <a:endParaRPr lang="en-GB" sz="3200" baseline="30000" dirty="0"/>
          </a:p>
          <a:p>
            <a:pPr lvl="0"/>
            <a:r>
              <a:rPr lang="en-US" sz="3200" baseline="30000" dirty="0"/>
              <a:t>What is Shell?</a:t>
            </a:r>
            <a:endParaRPr lang="en-GB" sz="3200" baseline="30000" dirty="0"/>
          </a:p>
          <a:p>
            <a:pPr lvl="0"/>
            <a:r>
              <a:rPr lang="en-US" sz="3200" baseline="30000" dirty="0"/>
              <a:t>Types of Shells</a:t>
            </a:r>
            <a:endParaRPr lang="en-GB" sz="3200" baseline="30000" dirty="0"/>
          </a:p>
          <a:p>
            <a:pPr lvl="0"/>
            <a:r>
              <a:rPr lang="en-US" sz="3200" baseline="30000" dirty="0"/>
              <a:t>What is Shell Scripting?</a:t>
            </a:r>
            <a:endParaRPr lang="en-GB" sz="3200" baseline="30000" dirty="0"/>
          </a:p>
          <a:p>
            <a:pPr lvl="0"/>
            <a:r>
              <a:rPr lang="en-US" sz="3200" baseline="30000" dirty="0"/>
              <a:t>First Shell Script program</a:t>
            </a:r>
            <a:endParaRPr lang="en-GB" sz="3200" baseline="30000" dirty="0"/>
          </a:p>
          <a:p>
            <a:pPr lvl="0"/>
            <a:r>
              <a:rPr lang="en-US" sz="3200" baseline="30000" dirty="0"/>
              <a:t>File Naming Conventions</a:t>
            </a:r>
            <a:endParaRPr lang="en-GB" sz="3200" baseline="30000" dirty="0"/>
          </a:p>
          <a:p>
            <a:pPr lvl="0"/>
            <a:r>
              <a:rPr lang="en-US" sz="3200" baseline="30000" dirty="0"/>
              <a:t>Comments</a:t>
            </a:r>
            <a:endParaRPr lang="en-GB" sz="3200" baseline="30000" dirty="0"/>
          </a:p>
          <a:p>
            <a:pPr lvl="0"/>
            <a:r>
              <a:rPr lang="en-US" sz="3200" baseline="30000" dirty="0"/>
              <a:t>Variables</a:t>
            </a:r>
            <a:endParaRPr lang="en-GB" sz="3200" baseline="30000" dirty="0"/>
          </a:p>
          <a:p>
            <a:pPr lvl="0"/>
            <a:r>
              <a:rPr lang="en-US" sz="3200" baseline="30000" dirty="0"/>
              <a:t>Command line Arguments</a:t>
            </a:r>
            <a:endParaRPr lang="en-GB" sz="3200" baseline="30000" dirty="0"/>
          </a:p>
          <a:p>
            <a:endParaRPr lang="en-GB" dirty="0"/>
          </a:p>
        </p:txBody>
      </p:sp>
      <p:sp>
        <p:nvSpPr>
          <p:cNvPr id="2" name="Title 1"/>
          <p:cNvSpPr>
            <a:spLocks noGrp="1"/>
          </p:cNvSpPr>
          <p:nvPr>
            <p:ph type="title"/>
          </p:nvPr>
        </p:nvSpPr>
        <p:spPr/>
        <p:txBody>
          <a:bodyPr>
            <a:normAutofit fontScale="90000"/>
          </a:bodyPr>
          <a:lstStyle/>
          <a:p>
            <a:pPr lvl="0"/>
            <a:r>
              <a:rPr lang="en-US" b="1" dirty="0"/>
              <a:t>Shell Scripting</a:t>
            </a:r>
            <a:r>
              <a:rPr lang="en-GB" dirty="0"/>
              <a:t/>
            </a:r>
            <a:br>
              <a:rPr lang="en-GB" dirty="0"/>
            </a:br>
            <a:endParaRPr lang="en-GB" dirty="0"/>
          </a:p>
        </p:txBody>
      </p:sp>
      <p:sp>
        <p:nvSpPr>
          <p:cNvPr id="7" name="Date Placeholder 6"/>
          <p:cNvSpPr>
            <a:spLocks noGrp="1"/>
          </p:cNvSpPr>
          <p:nvPr>
            <p:ph type="dt" sz="half" idx="10"/>
          </p:nvPr>
        </p:nvSpPr>
        <p:spPr/>
        <p:txBody>
          <a:bodyPr/>
          <a:lstStyle/>
          <a:p>
            <a:fld id="{5AA850E6-CFD8-415D-9FA3-230F2DCC568F}"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10001035"/>
      </p:ext>
    </p:extLst>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130</a:t>
            </a:fld>
            <a:endParaRPr lang="en-GB"/>
          </a:p>
        </p:txBody>
      </p:sp>
      <p:sp>
        <p:nvSpPr>
          <p:cNvPr id="6" name="Title 5"/>
          <p:cNvSpPr>
            <a:spLocks noGrp="1"/>
          </p:cNvSpPr>
          <p:nvPr>
            <p:ph type="title"/>
          </p:nvPr>
        </p:nvSpPr>
        <p:spPr/>
        <p:txBody>
          <a:bodyPr/>
          <a:lstStyle/>
          <a:p>
            <a:r>
              <a:rPr lang="en-GB" dirty="0" smtClean="0"/>
              <a:t>Steps to Write Shell Script</a:t>
            </a:r>
            <a:endParaRPr lang="en-GB"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704856" cy="392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38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131</a:t>
            </a:fld>
            <a:endParaRPr lang="en-GB"/>
          </a:p>
        </p:txBody>
      </p:sp>
      <p:sp>
        <p:nvSpPr>
          <p:cNvPr id="6" name="Title 5"/>
          <p:cNvSpPr>
            <a:spLocks noGrp="1"/>
          </p:cNvSpPr>
          <p:nvPr>
            <p:ph type="title"/>
          </p:nvPr>
        </p:nvSpPr>
        <p:spPr/>
        <p:txBody>
          <a:bodyPr/>
          <a:lstStyle/>
          <a:p>
            <a:r>
              <a:rPr lang="en-GB" dirty="0" smtClean="0"/>
              <a:t>First shell script example</a:t>
            </a:r>
            <a:endParaRPr lang="en-GB"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63284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3139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132</a:t>
            </a:fld>
            <a:endParaRPr lang="en-GB"/>
          </a:p>
        </p:txBody>
      </p:sp>
      <p:sp>
        <p:nvSpPr>
          <p:cNvPr id="6" name="Title 5"/>
          <p:cNvSpPr>
            <a:spLocks noGrp="1"/>
          </p:cNvSpPr>
          <p:nvPr>
            <p:ph type="title"/>
          </p:nvPr>
        </p:nvSpPr>
        <p:spPr/>
        <p:txBody>
          <a:bodyPr/>
          <a:lstStyle/>
          <a:p>
            <a:r>
              <a:rPr lang="en-GB" dirty="0" smtClean="0"/>
              <a:t>File Naming Conventions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438" y="2348881"/>
            <a:ext cx="6535062" cy="319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9410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133</a:t>
            </a:fld>
            <a:endParaRPr lang="en-GB"/>
          </a:p>
        </p:txBody>
      </p:sp>
      <p:sp>
        <p:nvSpPr>
          <p:cNvPr id="6" name="Title 5"/>
          <p:cNvSpPr>
            <a:spLocks noGrp="1"/>
          </p:cNvSpPr>
          <p:nvPr>
            <p:ph type="title"/>
          </p:nvPr>
        </p:nvSpPr>
        <p:spPr/>
        <p:txBody>
          <a:bodyPr/>
          <a:lstStyle/>
          <a:p>
            <a:r>
              <a:rPr lang="en-GB" dirty="0" smtClean="0"/>
              <a:t>Comments in Shell script</a:t>
            </a:r>
            <a:endParaRPr lang="en-GB"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3"/>
            <a:ext cx="7560840" cy="371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0232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134</a:t>
            </a:fld>
            <a:endParaRPr lang="en-GB"/>
          </a:p>
        </p:txBody>
      </p:sp>
      <p:sp>
        <p:nvSpPr>
          <p:cNvPr id="6" name="Title 5"/>
          <p:cNvSpPr>
            <a:spLocks noGrp="1"/>
          </p:cNvSpPr>
          <p:nvPr>
            <p:ph type="title"/>
          </p:nvPr>
        </p:nvSpPr>
        <p:spPr/>
        <p:txBody>
          <a:bodyPr/>
          <a:lstStyle/>
          <a:p>
            <a:r>
              <a:rPr lang="en-GB" dirty="0" smtClean="0"/>
              <a:t>Variables in Shell Script</a:t>
            </a:r>
            <a:endParaRPr lang="en-GB"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848872" cy="33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255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135</a:t>
            </a:fld>
            <a:endParaRPr lang="en-GB"/>
          </a:p>
        </p:txBody>
      </p:sp>
      <p:sp>
        <p:nvSpPr>
          <p:cNvPr id="6" name="Title 5"/>
          <p:cNvSpPr>
            <a:spLocks noGrp="1"/>
          </p:cNvSpPr>
          <p:nvPr>
            <p:ph type="title"/>
          </p:nvPr>
        </p:nvSpPr>
        <p:spPr/>
        <p:txBody>
          <a:bodyPr/>
          <a:lstStyle/>
          <a:p>
            <a:r>
              <a:rPr lang="en-GB" dirty="0" smtClean="0"/>
              <a:t>1.System Variables</a:t>
            </a:r>
            <a:endParaRPr lang="en-GB"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37483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124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136</a:t>
            </a:fld>
            <a:endParaRPr lang="en-GB"/>
          </a:p>
        </p:txBody>
      </p:sp>
      <p:sp>
        <p:nvSpPr>
          <p:cNvPr id="6" name="Title 5"/>
          <p:cNvSpPr>
            <a:spLocks noGrp="1"/>
          </p:cNvSpPr>
          <p:nvPr>
            <p:ph type="title"/>
          </p:nvPr>
        </p:nvSpPr>
        <p:spPr/>
        <p:txBody>
          <a:bodyPr/>
          <a:lstStyle/>
          <a:p>
            <a:r>
              <a:rPr lang="en-GB" dirty="0" smtClean="0"/>
              <a:t>2.User Defined Variables</a:t>
            </a:r>
            <a:endParaRPr lang="en-GB"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63284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7465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137</a:t>
            </a:fld>
            <a:endParaRPr lang="en-GB"/>
          </a:p>
        </p:txBody>
      </p:sp>
      <p:sp>
        <p:nvSpPr>
          <p:cNvPr id="6" name="Title 5"/>
          <p:cNvSpPr>
            <a:spLocks noGrp="1"/>
          </p:cNvSpPr>
          <p:nvPr>
            <p:ph type="title"/>
          </p:nvPr>
        </p:nvSpPr>
        <p:spPr/>
        <p:txBody>
          <a:bodyPr>
            <a:normAutofit fontScale="90000"/>
          </a:bodyPr>
          <a:lstStyle/>
          <a:p>
            <a:r>
              <a:rPr lang="en-GB" dirty="0" smtClean="0"/>
              <a:t>Command Line Arguments in Shell Script</a:t>
            </a:r>
            <a:endParaRPr lang="en-GB"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846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138</a:t>
            </a:fld>
            <a:endParaRPr lang="en-GB"/>
          </a:p>
        </p:txBody>
      </p:sp>
      <p:sp>
        <p:nvSpPr>
          <p:cNvPr id="6" name="Title 5"/>
          <p:cNvSpPr>
            <a:spLocks noGrp="1"/>
          </p:cNvSpPr>
          <p:nvPr>
            <p:ph type="title"/>
          </p:nvPr>
        </p:nvSpPr>
        <p:spPr/>
        <p:txBody>
          <a:bodyPr/>
          <a:lstStyle/>
          <a:p>
            <a:r>
              <a:rPr lang="en-GB" dirty="0" smtClean="0"/>
              <a:t>String In Shell Script</a:t>
            </a:r>
            <a:endParaRPr lang="en-GB"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200800" cy="12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52936"/>
            <a:ext cx="72008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666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139</a:t>
            </a:fld>
            <a:endParaRPr lang="en-GB"/>
          </a:p>
        </p:txBody>
      </p:sp>
      <p:sp>
        <p:nvSpPr>
          <p:cNvPr id="6" name="Title 5"/>
          <p:cNvSpPr>
            <a:spLocks noGrp="1"/>
          </p:cNvSpPr>
          <p:nvPr>
            <p:ph type="title"/>
          </p:nvPr>
        </p:nvSpPr>
        <p:spPr/>
        <p:txBody>
          <a:bodyPr>
            <a:normAutofit fontScale="90000"/>
          </a:bodyPr>
          <a:lstStyle/>
          <a:p>
            <a:r>
              <a:rPr lang="en-GB" dirty="0" err="1" smtClean="0"/>
              <a:t>Arthimetic</a:t>
            </a:r>
            <a:r>
              <a:rPr lang="en-GB" dirty="0" smtClean="0"/>
              <a:t> Operations In Shell Script</a:t>
            </a:r>
            <a:endParaRPr lang="en-GB"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16832"/>
            <a:ext cx="763284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baseline="30000" dirty="0"/>
              <a:t>Escape Characters</a:t>
            </a:r>
            <a:endParaRPr lang="en-GB" b="1" baseline="30000" dirty="0"/>
          </a:p>
          <a:p>
            <a:pPr lvl="0"/>
            <a:r>
              <a:rPr lang="en-US" b="1" baseline="30000" dirty="0"/>
              <a:t>String</a:t>
            </a:r>
            <a:endParaRPr lang="en-GB" b="1" baseline="30000" dirty="0"/>
          </a:p>
          <a:p>
            <a:pPr lvl="0"/>
            <a:r>
              <a:rPr lang="en-US" b="1" baseline="30000" dirty="0"/>
              <a:t>Arithmetic Operations</a:t>
            </a:r>
            <a:endParaRPr lang="en-GB" b="1" baseline="30000" dirty="0"/>
          </a:p>
          <a:p>
            <a:pPr lvl="0"/>
            <a:r>
              <a:rPr lang="en-US" b="1" baseline="30000" dirty="0"/>
              <a:t>User Interaction using read command</a:t>
            </a:r>
            <a:endParaRPr lang="en-GB" b="1" baseline="30000" dirty="0"/>
          </a:p>
          <a:p>
            <a:pPr lvl="0"/>
            <a:r>
              <a:rPr lang="en-US" b="1" baseline="30000" dirty="0"/>
              <a:t>Input and Output Redirection</a:t>
            </a:r>
            <a:endParaRPr lang="en-GB" b="1" baseline="30000" dirty="0"/>
          </a:p>
          <a:p>
            <a:pPr lvl="0"/>
            <a:r>
              <a:rPr lang="en-US" b="1" baseline="30000" dirty="0"/>
              <a:t>Control commands – if</a:t>
            </a:r>
            <a:endParaRPr lang="en-GB" b="1" baseline="30000" dirty="0"/>
          </a:p>
          <a:p>
            <a:pPr lvl="0"/>
            <a:r>
              <a:rPr lang="en-US" b="1" baseline="30000" dirty="0"/>
              <a:t>Control commands – for</a:t>
            </a:r>
            <a:endParaRPr lang="en-GB" b="1" baseline="30000" dirty="0"/>
          </a:p>
          <a:p>
            <a:pPr lvl="0"/>
            <a:r>
              <a:rPr lang="en-US" b="1" baseline="30000" dirty="0"/>
              <a:t>Control commands – while loop</a:t>
            </a:r>
            <a:endParaRPr lang="en-GB" b="1" baseline="30000" dirty="0"/>
          </a:p>
          <a:p>
            <a:pPr lvl="0"/>
            <a:r>
              <a:rPr lang="en-US" b="1" baseline="30000" dirty="0"/>
              <a:t>Control commands – Switch case</a:t>
            </a:r>
            <a:endParaRPr lang="en-GB" b="1" baseline="30000" dirty="0"/>
          </a:p>
          <a:p>
            <a:pPr lvl="0"/>
            <a:r>
              <a:rPr lang="en-US" b="1" baseline="30000" dirty="0"/>
              <a:t>Functions</a:t>
            </a:r>
            <a:endParaRPr lang="en-GB" b="1" baseline="30000" dirty="0"/>
          </a:p>
          <a:p>
            <a:pPr lvl="0"/>
            <a:r>
              <a:rPr lang="en-US" b="1" baseline="30000" dirty="0"/>
              <a:t>Pipe</a:t>
            </a:r>
            <a:endParaRPr lang="en-GB" b="1" baseline="30000" dirty="0"/>
          </a:p>
          <a:p>
            <a:endParaRPr lang="en-GB" dirty="0"/>
          </a:p>
        </p:txBody>
      </p:sp>
      <p:sp>
        <p:nvSpPr>
          <p:cNvPr id="2" name="Title 1"/>
          <p:cNvSpPr>
            <a:spLocks noGrp="1"/>
          </p:cNvSpPr>
          <p:nvPr>
            <p:ph type="title"/>
          </p:nvPr>
        </p:nvSpPr>
        <p:spPr/>
        <p:txBody>
          <a:bodyPr/>
          <a:lstStyle/>
          <a:p>
            <a:r>
              <a:rPr lang="en-GB" dirty="0" smtClean="0"/>
              <a:t>Shell Scripting</a:t>
            </a:r>
            <a:endParaRPr lang="en-GB" dirty="0"/>
          </a:p>
        </p:txBody>
      </p:sp>
      <p:sp>
        <p:nvSpPr>
          <p:cNvPr id="7" name="Date Placeholder 6"/>
          <p:cNvSpPr>
            <a:spLocks noGrp="1"/>
          </p:cNvSpPr>
          <p:nvPr>
            <p:ph type="dt" sz="half" idx="10"/>
          </p:nvPr>
        </p:nvSpPr>
        <p:spPr/>
        <p:txBody>
          <a:bodyPr/>
          <a:lstStyle/>
          <a:p>
            <a:fld id="{F519EC1A-5509-41AF-AD23-8B1729730310}"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2805779"/>
      </p:ext>
    </p:extLst>
  </p:cSld>
  <p:clrMapOvr>
    <a:masterClrMapping/>
  </p:clrMapOvr>
  <mc:AlternateContent xmlns:mc="http://schemas.openxmlformats.org/markup-compatibility/2006" xmlns:p14="http://schemas.microsoft.com/office/powerpoint/2010/main">
    <mc:Choice Requires="p14">
      <p:transition spd="slow" p14:dur="2000" advTm="541"/>
    </mc:Choice>
    <mc:Fallback xmlns="">
      <p:transition spd="slow" advTm="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140</a:t>
            </a:fld>
            <a:endParaRPr lang="en-GB"/>
          </a:p>
        </p:txBody>
      </p:sp>
      <p:sp>
        <p:nvSpPr>
          <p:cNvPr id="6" name="Title 5"/>
          <p:cNvSpPr>
            <a:spLocks noGrp="1"/>
          </p:cNvSpPr>
          <p:nvPr>
            <p:ph type="title"/>
          </p:nvPr>
        </p:nvSpPr>
        <p:spPr/>
        <p:txBody>
          <a:bodyPr/>
          <a:lstStyle/>
          <a:p>
            <a:r>
              <a:rPr lang="en-GB" dirty="0" smtClean="0"/>
              <a:t>Read command in Shell Script</a:t>
            </a:r>
            <a:endParaRPr lang="en-GB"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056784"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068960"/>
            <a:ext cx="547260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3524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141</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3888432"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367842"/>
            <a:ext cx="5267325" cy="206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5094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142</a:t>
            </a:fld>
            <a:endParaRPr lang="en-GB"/>
          </a:p>
        </p:txBody>
      </p:sp>
      <p:sp>
        <p:nvSpPr>
          <p:cNvPr id="6" name="Title 5"/>
          <p:cNvSpPr>
            <a:spLocks noGrp="1"/>
          </p:cNvSpPr>
          <p:nvPr>
            <p:ph type="title"/>
          </p:nvPr>
        </p:nvSpPr>
        <p:spPr/>
        <p:txBody>
          <a:bodyPr/>
          <a:lstStyle/>
          <a:p>
            <a:r>
              <a:rPr lang="en-GB" dirty="0" smtClean="0"/>
              <a:t>Input and Output Redirection</a:t>
            </a:r>
            <a:endParaRPr lang="en-GB"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591661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7608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143</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9" y="1052736"/>
            <a:ext cx="7920880" cy="3703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82134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144</a:t>
            </a:fld>
            <a:endParaRPr lang="en-GB"/>
          </a:p>
        </p:txBody>
      </p:sp>
      <p:sp>
        <p:nvSpPr>
          <p:cNvPr id="6" name="Title 5"/>
          <p:cNvSpPr>
            <a:spLocks noGrp="1"/>
          </p:cNvSpPr>
          <p:nvPr>
            <p:ph type="title"/>
          </p:nvPr>
        </p:nvSpPr>
        <p:spPr/>
        <p:txBody>
          <a:bodyPr>
            <a:normAutofit fontScale="90000"/>
          </a:bodyPr>
          <a:lstStyle/>
          <a:p>
            <a:r>
              <a:rPr lang="en-GB" dirty="0" smtClean="0"/>
              <a:t>Control Commands in Shell Script</a:t>
            </a:r>
            <a:endParaRPr lang="en-GB"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569" y="1772816"/>
            <a:ext cx="6620799" cy="413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7244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145</a:t>
            </a:fld>
            <a:endParaRPr lang="en-GB"/>
          </a:p>
        </p:txBody>
      </p:sp>
      <p:pic>
        <p:nvPicPr>
          <p:cNvPr id="5" name="Picture 4">
            <a:extLst>
              <a:ext uri="{FF2B5EF4-FFF2-40B4-BE49-F238E27FC236}">
                <a16:creationId xmlns="" xmlns:a16="http://schemas.microsoft.com/office/drawing/2014/main" id="{B956FA65-7F69-4BA2-1BE2-413179B3BD55}"/>
              </a:ext>
            </a:extLst>
          </p:cNvPr>
          <p:cNvPicPr>
            <a:picLocks noChangeAspect="1"/>
          </p:cNvPicPr>
          <p:nvPr/>
        </p:nvPicPr>
        <p:blipFill>
          <a:blip r:embed="rId2"/>
          <a:stretch>
            <a:fillRect/>
          </a:stretch>
        </p:blipFill>
        <p:spPr>
          <a:xfrm>
            <a:off x="755576" y="980728"/>
            <a:ext cx="7666983" cy="5146337"/>
          </a:xfrm>
          <a:prstGeom prst="rect">
            <a:avLst/>
          </a:prstGeom>
        </p:spPr>
      </p:pic>
    </p:spTree>
    <p:extLst>
      <p:ext uri="{BB962C8B-B14F-4D97-AF65-F5344CB8AC3E}">
        <p14:creationId xmlns:p14="http://schemas.microsoft.com/office/powerpoint/2010/main" val="11505872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146</a:t>
            </a:fld>
            <a:endParaRPr lang="en-GB"/>
          </a:p>
        </p:txBody>
      </p:sp>
      <p:pic>
        <p:nvPicPr>
          <p:cNvPr id="5" name="Picture 4">
            <a:extLst>
              <a:ext uri="{FF2B5EF4-FFF2-40B4-BE49-F238E27FC236}">
                <a16:creationId xmlns="" xmlns:a16="http://schemas.microsoft.com/office/drawing/2014/main" id="{B4DD86D6-B658-1F04-E279-928F8C5D618A}"/>
              </a:ext>
            </a:extLst>
          </p:cNvPr>
          <p:cNvPicPr>
            <a:picLocks noChangeAspect="1"/>
          </p:cNvPicPr>
          <p:nvPr/>
        </p:nvPicPr>
        <p:blipFill>
          <a:blip r:embed="rId2"/>
          <a:stretch>
            <a:fillRect/>
          </a:stretch>
        </p:blipFill>
        <p:spPr>
          <a:xfrm>
            <a:off x="539552" y="1002782"/>
            <a:ext cx="8424936" cy="4590386"/>
          </a:xfrm>
          <a:prstGeom prst="rect">
            <a:avLst/>
          </a:prstGeom>
        </p:spPr>
      </p:pic>
    </p:spTree>
    <p:extLst>
      <p:ext uri="{BB962C8B-B14F-4D97-AF65-F5344CB8AC3E}">
        <p14:creationId xmlns:p14="http://schemas.microsoft.com/office/powerpoint/2010/main" val="13915590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147</a:t>
            </a:fld>
            <a:endParaRPr lang="en-GB"/>
          </a:p>
        </p:txBody>
      </p:sp>
      <p:pic>
        <p:nvPicPr>
          <p:cNvPr id="5" name="Picture 4">
            <a:extLst>
              <a:ext uri="{FF2B5EF4-FFF2-40B4-BE49-F238E27FC236}">
                <a16:creationId xmlns="" xmlns:a16="http://schemas.microsoft.com/office/drawing/2014/main" id="{1E1EED77-CFD5-2E46-82ED-8230E82B6D27}"/>
              </a:ext>
            </a:extLst>
          </p:cNvPr>
          <p:cNvPicPr>
            <a:picLocks noChangeAspect="1"/>
          </p:cNvPicPr>
          <p:nvPr/>
        </p:nvPicPr>
        <p:blipFill>
          <a:blip r:embed="rId2"/>
          <a:stretch>
            <a:fillRect/>
          </a:stretch>
        </p:blipFill>
        <p:spPr>
          <a:xfrm>
            <a:off x="395536" y="692696"/>
            <a:ext cx="8430491" cy="5561213"/>
          </a:xfrm>
          <a:prstGeom prst="rect">
            <a:avLst/>
          </a:prstGeom>
        </p:spPr>
      </p:pic>
    </p:spTree>
    <p:extLst>
      <p:ext uri="{BB962C8B-B14F-4D97-AF65-F5344CB8AC3E}">
        <p14:creationId xmlns:p14="http://schemas.microsoft.com/office/powerpoint/2010/main" val="26325512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148</a:t>
            </a:fld>
            <a:endParaRPr lang="en-GB"/>
          </a:p>
        </p:txBody>
      </p:sp>
      <p:pic>
        <p:nvPicPr>
          <p:cNvPr id="5" name="Picture 4">
            <a:extLst>
              <a:ext uri="{FF2B5EF4-FFF2-40B4-BE49-F238E27FC236}">
                <a16:creationId xmlns="" xmlns:a16="http://schemas.microsoft.com/office/drawing/2014/main" id="{D3671550-C5A3-6330-C27C-560E6B5E64BE}"/>
              </a:ext>
            </a:extLst>
          </p:cNvPr>
          <p:cNvPicPr>
            <a:picLocks noChangeAspect="1"/>
          </p:cNvPicPr>
          <p:nvPr/>
        </p:nvPicPr>
        <p:blipFill>
          <a:blip r:embed="rId2"/>
          <a:stretch>
            <a:fillRect/>
          </a:stretch>
        </p:blipFill>
        <p:spPr>
          <a:xfrm>
            <a:off x="395537" y="1113322"/>
            <a:ext cx="7992888" cy="4590386"/>
          </a:xfrm>
          <a:prstGeom prst="rect">
            <a:avLst/>
          </a:prstGeom>
        </p:spPr>
      </p:pic>
    </p:spTree>
    <p:extLst>
      <p:ext uri="{BB962C8B-B14F-4D97-AF65-F5344CB8AC3E}">
        <p14:creationId xmlns:p14="http://schemas.microsoft.com/office/powerpoint/2010/main" val="34875426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149</a:t>
            </a:fld>
            <a:endParaRPr lang="en-GB"/>
          </a:p>
        </p:txBody>
      </p:sp>
      <p:pic>
        <p:nvPicPr>
          <p:cNvPr id="5" name="Picture 4">
            <a:extLst>
              <a:ext uri="{FF2B5EF4-FFF2-40B4-BE49-F238E27FC236}">
                <a16:creationId xmlns="" xmlns:a16="http://schemas.microsoft.com/office/drawing/2014/main" id="{7EC0C853-02AB-50CE-894E-DD7ECBC2B25A}"/>
              </a:ext>
            </a:extLst>
          </p:cNvPr>
          <p:cNvPicPr>
            <a:picLocks noChangeAspect="1"/>
          </p:cNvPicPr>
          <p:nvPr/>
        </p:nvPicPr>
        <p:blipFill>
          <a:blip r:embed="rId2"/>
          <a:stretch>
            <a:fillRect/>
          </a:stretch>
        </p:blipFill>
        <p:spPr>
          <a:xfrm>
            <a:off x="467544" y="908720"/>
            <a:ext cx="7834721" cy="5110498"/>
          </a:xfrm>
          <a:prstGeom prst="rect">
            <a:avLst/>
          </a:prstGeom>
        </p:spPr>
      </p:pic>
    </p:spTree>
    <p:extLst>
      <p:ext uri="{BB962C8B-B14F-4D97-AF65-F5344CB8AC3E}">
        <p14:creationId xmlns:p14="http://schemas.microsoft.com/office/powerpoint/2010/main" val="209852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What is </a:t>
            </a:r>
            <a:r>
              <a:rPr lang="en-US" b="1" dirty="0" err="1"/>
              <a:t>git</a:t>
            </a:r>
            <a:r>
              <a:rPr lang="en-US" b="1" dirty="0"/>
              <a:t>?</a:t>
            </a:r>
            <a:endParaRPr lang="en-GB" b="1" dirty="0"/>
          </a:p>
          <a:p>
            <a:pPr lvl="0"/>
            <a:r>
              <a:rPr lang="en-US" b="1" dirty="0"/>
              <a:t>What is the VCS?</a:t>
            </a:r>
            <a:endParaRPr lang="en-GB" b="1" dirty="0"/>
          </a:p>
          <a:p>
            <a:pPr lvl="0"/>
            <a:r>
              <a:rPr lang="en-US" b="1" dirty="0"/>
              <a:t>What is SCM?</a:t>
            </a:r>
            <a:endParaRPr lang="en-GB" b="1" dirty="0"/>
          </a:p>
          <a:p>
            <a:pPr lvl="0"/>
            <a:r>
              <a:rPr lang="en-US" b="1" dirty="0"/>
              <a:t>What is Branch?</a:t>
            </a:r>
            <a:endParaRPr lang="en-GB" b="1" dirty="0"/>
          </a:p>
          <a:p>
            <a:pPr lvl="0"/>
            <a:r>
              <a:rPr lang="en-US" b="1" dirty="0"/>
              <a:t>What is Tag?</a:t>
            </a:r>
            <a:endParaRPr lang="en-GB" b="1" dirty="0"/>
          </a:p>
          <a:p>
            <a:pPr lvl="0"/>
            <a:r>
              <a:rPr lang="en-US" b="1" dirty="0" err="1"/>
              <a:t>Git</a:t>
            </a:r>
            <a:r>
              <a:rPr lang="en-US" b="1" dirty="0"/>
              <a:t> Administration.</a:t>
            </a:r>
            <a:endParaRPr lang="en-GB" b="1" dirty="0"/>
          </a:p>
          <a:p>
            <a:pPr lvl="0"/>
            <a:r>
              <a:rPr lang="en-US" b="1" dirty="0" err="1"/>
              <a:t>Git</a:t>
            </a:r>
            <a:r>
              <a:rPr lang="en-US" b="1" dirty="0"/>
              <a:t> </a:t>
            </a:r>
            <a:r>
              <a:rPr lang="en-US" b="1" dirty="0" smtClean="0"/>
              <a:t>commands</a:t>
            </a:r>
          </a:p>
          <a:p>
            <a:pPr lvl="0"/>
            <a:r>
              <a:rPr lang="en-US" b="1" dirty="0"/>
              <a:t>Working with </a:t>
            </a:r>
            <a:r>
              <a:rPr lang="en-US" b="1" dirty="0" err="1"/>
              <a:t>git</a:t>
            </a:r>
            <a:r>
              <a:rPr lang="en-US" b="1" dirty="0"/>
              <a:t> as a Developer perspective</a:t>
            </a:r>
            <a:endParaRPr lang="en-GB" b="1" dirty="0"/>
          </a:p>
          <a:p>
            <a:pPr lvl="0"/>
            <a:r>
              <a:rPr lang="en-US" b="1" dirty="0"/>
              <a:t>SSH Key generation</a:t>
            </a:r>
            <a:endParaRPr lang="en-GB" b="1" dirty="0"/>
          </a:p>
          <a:p>
            <a:pPr lvl="0"/>
            <a:r>
              <a:rPr lang="en-US" b="1" dirty="0"/>
              <a:t>PAT creation</a:t>
            </a:r>
            <a:endParaRPr lang="en-GB" b="1" dirty="0"/>
          </a:p>
          <a:p>
            <a:pPr lvl="0"/>
            <a:r>
              <a:rPr lang="en-US" b="1" dirty="0"/>
              <a:t>Cloning Repositories</a:t>
            </a:r>
            <a:endParaRPr lang="en-GB" b="1" dirty="0"/>
          </a:p>
          <a:p>
            <a:pPr lvl="0"/>
            <a:r>
              <a:rPr lang="en-US" b="1" dirty="0"/>
              <a:t>Merging Branches</a:t>
            </a:r>
            <a:endParaRPr lang="en-GB" b="1" dirty="0"/>
          </a:p>
          <a:p>
            <a:pPr lvl="0"/>
            <a:r>
              <a:rPr lang="en-US" b="1" dirty="0"/>
              <a:t>Branching strategy</a:t>
            </a:r>
            <a:endParaRPr lang="en-GB" b="1" dirty="0"/>
          </a:p>
          <a:p>
            <a:pPr lvl="0"/>
            <a:r>
              <a:rPr lang="en-US" b="1" dirty="0"/>
              <a:t>Best practices for Releases/Code commits in any </a:t>
            </a:r>
            <a:r>
              <a:rPr lang="en-US" b="1" dirty="0" smtClean="0"/>
              <a:t>VCS</a:t>
            </a:r>
            <a:endParaRPr lang="en-GB" b="1" dirty="0"/>
          </a:p>
          <a:p>
            <a:endParaRPr lang="en-GB" dirty="0"/>
          </a:p>
        </p:txBody>
      </p:sp>
      <p:sp>
        <p:nvSpPr>
          <p:cNvPr id="2" name="Title 1"/>
          <p:cNvSpPr>
            <a:spLocks noGrp="1"/>
          </p:cNvSpPr>
          <p:nvPr>
            <p:ph type="title"/>
          </p:nvPr>
        </p:nvSpPr>
        <p:spPr/>
        <p:txBody>
          <a:bodyPr/>
          <a:lstStyle/>
          <a:p>
            <a:r>
              <a:rPr lang="en-GB" dirty="0" smtClean="0"/>
              <a:t>SCM Tool-Git and </a:t>
            </a:r>
            <a:r>
              <a:rPr lang="en-GB" dirty="0" err="1" smtClean="0"/>
              <a:t>GitHub</a:t>
            </a:r>
            <a:endParaRPr lang="en-GB" dirty="0"/>
          </a:p>
        </p:txBody>
      </p:sp>
      <p:sp>
        <p:nvSpPr>
          <p:cNvPr id="7" name="Date Placeholder 6"/>
          <p:cNvSpPr>
            <a:spLocks noGrp="1"/>
          </p:cNvSpPr>
          <p:nvPr>
            <p:ph type="dt" sz="half" idx="10"/>
          </p:nvPr>
        </p:nvSpPr>
        <p:spPr/>
        <p:txBody>
          <a:bodyPr/>
          <a:lstStyle/>
          <a:p>
            <a:fld id="{54876754-FD16-4231-BF0A-0B83616C9E34}"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78452653"/>
      </p:ext>
    </p:extLst>
  </p:cSld>
  <p:clrMapOvr>
    <a:masterClrMapping/>
  </p:clrMapOvr>
  <mc:AlternateContent xmlns:mc="http://schemas.openxmlformats.org/markup-compatibility/2006" xmlns:p14="http://schemas.microsoft.com/office/powerpoint/2010/main">
    <mc:Choice Requires="p14">
      <p:transition spd="slow" p14:dur="2000" advTm="498"/>
    </mc:Choice>
    <mc:Fallback xmlns="">
      <p:transition spd="slow" advTm="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150</a:t>
            </a:fld>
            <a:endParaRPr lang="en-GB"/>
          </a:p>
        </p:txBody>
      </p:sp>
      <p:pic>
        <p:nvPicPr>
          <p:cNvPr id="5" name="Picture 4">
            <a:extLst>
              <a:ext uri="{FF2B5EF4-FFF2-40B4-BE49-F238E27FC236}">
                <a16:creationId xmlns="" xmlns:a16="http://schemas.microsoft.com/office/drawing/2014/main" id="{9934CCA6-F1C8-C3D9-631B-7D24E83BC24B}"/>
              </a:ext>
            </a:extLst>
          </p:cNvPr>
          <p:cNvPicPr>
            <a:picLocks noChangeAspect="1"/>
          </p:cNvPicPr>
          <p:nvPr/>
        </p:nvPicPr>
        <p:blipFill>
          <a:blip r:embed="rId2"/>
          <a:stretch>
            <a:fillRect/>
          </a:stretch>
        </p:blipFill>
        <p:spPr>
          <a:xfrm>
            <a:off x="827584" y="980728"/>
            <a:ext cx="8192783" cy="4392488"/>
          </a:xfrm>
          <a:prstGeom prst="rect">
            <a:avLst/>
          </a:prstGeom>
        </p:spPr>
      </p:pic>
    </p:spTree>
    <p:extLst>
      <p:ext uri="{BB962C8B-B14F-4D97-AF65-F5344CB8AC3E}">
        <p14:creationId xmlns:p14="http://schemas.microsoft.com/office/powerpoint/2010/main" val="4300767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151</a:t>
            </a:fld>
            <a:endParaRPr lang="en-GB"/>
          </a:p>
        </p:txBody>
      </p:sp>
      <p:pic>
        <p:nvPicPr>
          <p:cNvPr id="5" name="Picture 4">
            <a:extLst>
              <a:ext uri="{FF2B5EF4-FFF2-40B4-BE49-F238E27FC236}">
                <a16:creationId xmlns="" xmlns:a16="http://schemas.microsoft.com/office/drawing/2014/main" id="{43836284-27FD-2AEF-2CA3-373D0573E482}"/>
              </a:ext>
            </a:extLst>
          </p:cNvPr>
          <p:cNvPicPr>
            <a:picLocks noChangeAspect="1"/>
          </p:cNvPicPr>
          <p:nvPr/>
        </p:nvPicPr>
        <p:blipFill rotWithShape="1">
          <a:blip r:embed="rId2"/>
          <a:srcRect t="12432" r="1" b="19548"/>
          <a:stretch/>
        </p:blipFill>
        <p:spPr>
          <a:xfrm>
            <a:off x="539552" y="764704"/>
            <a:ext cx="8280920" cy="5089748"/>
          </a:xfrm>
          <a:prstGeom prst="rect">
            <a:avLst/>
          </a:prstGeom>
        </p:spPr>
      </p:pic>
    </p:spTree>
    <p:extLst>
      <p:ext uri="{BB962C8B-B14F-4D97-AF65-F5344CB8AC3E}">
        <p14:creationId xmlns:p14="http://schemas.microsoft.com/office/powerpoint/2010/main" val="27530474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152</a:t>
            </a:fld>
            <a:endParaRPr lang="en-GB"/>
          </a:p>
        </p:txBody>
      </p:sp>
      <p:sp>
        <p:nvSpPr>
          <p:cNvPr id="6" name="Title 5"/>
          <p:cNvSpPr>
            <a:spLocks noGrp="1"/>
          </p:cNvSpPr>
          <p:nvPr>
            <p:ph type="title"/>
          </p:nvPr>
        </p:nvSpPr>
        <p:spPr/>
        <p:txBody>
          <a:bodyPr/>
          <a:lstStyle/>
          <a:p>
            <a:r>
              <a:rPr lang="en-GB" dirty="0" smtClean="0"/>
              <a:t>Functions in Shell Script</a:t>
            </a:r>
            <a:endParaRPr lang="en-GB" dirty="0"/>
          </a:p>
        </p:txBody>
      </p:sp>
      <p:pic>
        <p:nvPicPr>
          <p:cNvPr id="8" name="Picture 7">
            <a:extLst>
              <a:ext uri="{FF2B5EF4-FFF2-40B4-BE49-F238E27FC236}">
                <a16:creationId xmlns="" xmlns:a16="http://schemas.microsoft.com/office/drawing/2014/main" id="{EFE02E8E-F73A-5423-94A9-2D6D65D1970B}"/>
              </a:ext>
            </a:extLst>
          </p:cNvPr>
          <p:cNvPicPr>
            <a:picLocks noChangeAspect="1"/>
          </p:cNvPicPr>
          <p:nvPr/>
        </p:nvPicPr>
        <p:blipFill>
          <a:blip r:embed="rId2"/>
          <a:stretch>
            <a:fillRect/>
          </a:stretch>
        </p:blipFill>
        <p:spPr>
          <a:xfrm>
            <a:off x="251520" y="1772816"/>
            <a:ext cx="8640960" cy="3744416"/>
          </a:xfrm>
          <a:prstGeom prst="rect">
            <a:avLst/>
          </a:prstGeom>
        </p:spPr>
      </p:pic>
    </p:spTree>
    <p:extLst>
      <p:ext uri="{BB962C8B-B14F-4D97-AF65-F5344CB8AC3E}">
        <p14:creationId xmlns:p14="http://schemas.microsoft.com/office/powerpoint/2010/main" val="6880098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153</a:t>
            </a:fld>
            <a:endParaRPr lang="en-GB"/>
          </a:p>
        </p:txBody>
      </p:sp>
      <p:pic>
        <p:nvPicPr>
          <p:cNvPr id="5" name="Picture 4">
            <a:extLst>
              <a:ext uri="{FF2B5EF4-FFF2-40B4-BE49-F238E27FC236}">
                <a16:creationId xmlns="" xmlns:a16="http://schemas.microsoft.com/office/drawing/2014/main" id="{54C47A9A-600C-F403-7ED6-4DA29B0C67DF}"/>
              </a:ext>
            </a:extLst>
          </p:cNvPr>
          <p:cNvPicPr>
            <a:picLocks noChangeAspect="1"/>
          </p:cNvPicPr>
          <p:nvPr/>
        </p:nvPicPr>
        <p:blipFill>
          <a:blip r:embed="rId2"/>
          <a:stretch>
            <a:fillRect/>
          </a:stretch>
        </p:blipFill>
        <p:spPr>
          <a:xfrm>
            <a:off x="611560" y="1890556"/>
            <a:ext cx="8316416" cy="2232248"/>
          </a:xfrm>
          <a:prstGeom prst="rect">
            <a:avLst/>
          </a:prstGeom>
        </p:spPr>
      </p:pic>
    </p:spTree>
    <p:extLst>
      <p:ext uri="{BB962C8B-B14F-4D97-AF65-F5344CB8AC3E}">
        <p14:creationId xmlns:p14="http://schemas.microsoft.com/office/powerpoint/2010/main" val="5327518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154</a:t>
            </a:fld>
            <a:endParaRPr lang="en-GB"/>
          </a:p>
        </p:txBody>
      </p:sp>
      <p:pic>
        <p:nvPicPr>
          <p:cNvPr id="5" name="Picture 4">
            <a:extLst>
              <a:ext uri="{FF2B5EF4-FFF2-40B4-BE49-F238E27FC236}">
                <a16:creationId xmlns="" xmlns:a16="http://schemas.microsoft.com/office/drawing/2014/main" id="{130C1640-1699-C6AD-0CC6-74F5C3FD9B70}"/>
              </a:ext>
            </a:extLst>
          </p:cNvPr>
          <p:cNvPicPr>
            <a:picLocks noChangeAspect="1"/>
          </p:cNvPicPr>
          <p:nvPr/>
        </p:nvPicPr>
        <p:blipFill rotWithShape="1">
          <a:blip r:embed="rId2"/>
          <a:srcRect t="8946" r="-1" b="21512"/>
          <a:stretch/>
        </p:blipFill>
        <p:spPr>
          <a:xfrm>
            <a:off x="755576" y="908720"/>
            <a:ext cx="7560840" cy="4680520"/>
          </a:xfrm>
          <a:prstGeom prst="rect">
            <a:avLst/>
          </a:prstGeom>
        </p:spPr>
      </p:pic>
    </p:spTree>
    <p:extLst>
      <p:ext uri="{BB962C8B-B14F-4D97-AF65-F5344CB8AC3E}">
        <p14:creationId xmlns:p14="http://schemas.microsoft.com/office/powerpoint/2010/main" val="783023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155</a:t>
            </a:fld>
            <a:endParaRPr lang="en-GB"/>
          </a:p>
        </p:txBody>
      </p:sp>
      <p:sp>
        <p:nvSpPr>
          <p:cNvPr id="6" name="Title 5"/>
          <p:cNvSpPr>
            <a:spLocks noGrp="1"/>
          </p:cNvSpPr>
          <p:nvPr>
            <p:ph type="title"/>
          </p:nvPr>
        </p:nvSpPr>
        <p:spPr/>
        <p:txBody>
          <a:bodyPr/>
          <a:lstStyle/>
          <a:p>
            <a:r>
              <a:rPr lang="en-GB" dirty="0" smtClean="0"/>
              <a:t>Pipes In Shell Script</a:t>
            </a:r>
            <a:endParaRPr lang="en-GB" dirty="0"/>
          </a:p>
        </p:txBody>
      </p:sp>
      <p:pic>
        <p:nvPicPr>
          <p:cNvPr id="7" name="Content Placeholder 6">
            <a:extLst>
              <a:ext uri="{FF2B5EF4-FFF2-40B4-BE49-F238E27FC236}">
                <a16:creationId xmlns="" xmlns:a16="http://schemas.microsoft.com/office/drawing/2014/main" id="{C664DEF7-4A13-E113-DB00-0489B9DE0DF2}"/>
              </a:ext>
            </a:extLst>
          </p:cNvPr>
          <p:cNvPicPr>
            <a:picLocks noGrp="1" noChangeAspect="1"/>
          </p:cNvPicPr>
          <p:nvPr>
            <p:ph idx="1"/>
          </p:nvPr>
        </p:nvPicPr>
        <p:blipFill>
          <a:blip r:embed="rId2"/>
          <a:stretch>
            <a:fillRect/>
          </a:stretch>
        </p:blipFill>
        <p:spPr>
          <a:xfrm>
            <a:off x="899592" y="1700808"/>
            <a:ext cx="7408862" cy="2372997"/>
          </a:xfrm>
          <a:prstGeom prst="rect">
            <a:avLst/>
          </a:prstGeom>
        </p:spPr>
      </p:pic>
    </p:spTree>
    <p:extLst>
      <p:ext uri="{BB962C8B-B14F-4D97-AF65-F5344CB8AC3E}">
        <p14:creationId xmlns:p14="http://schemas.microsoft.com/office/powerpoint/2010/main" val="3336829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smtClean="0"/>
              <a:t>Introduction</a:t>
            </a:r>
            <a:endParaRPr lang="en-GB" sz="2000" b="1" dirty="0"/>
          </a:p>
          <a:p>
            <a:pPr lvl="0"/>
            <a:r>
              <a:rPr lang="en-US" b="1" dirty="0"/>
              <a:t>Features &amp; Benefits of Maven</a:t>
            </a:r>
            <a:endParaRPr lang="en-GB" sz="2000" b="1" dirty="0"/>
          </a:p>
          <a:p>
            <a:pPr lvl="0"/>
            <a:r>
              <a:rPr lang="en-US" b="1" dirty="0"/>
              <a:t>Installation (Maven Environment Setup)</a:t>
            </a:r>
            <a:endParaRPr lang="en-GB" sz="2000" b="1" dirty="0"/>
          </a:p>
          <a:p>
            <a:pPr lvl="0"/>
            <a:r>
              <a:rPr lang="en-US" b="1" dirty="0"/>
              <a:t>Directory Structure</a:t>
            </a:r>
            <a:endParaRPr lang="en-GB" sz="3200" b="1" dirty="0"/>
          </a:p>
          <a:p>
            <a:pPr lvl="0"/>
            <a:r>
              <a:rPr lang="en-US" b="1" dirty="0"/>
              <a:t>Content of pom.xml</a:t>
            </a:r>
            <a:endParaRPr lang="en-GB" sz="2000" b="1" dirty="0"/>
          </a:p>
          <a:p>
            <a:pPr lvl="0"/>
            <a:r>
              <a:rPr lang="en-US" b="1" dirty="0"/>
              <a:t>Maven Repositories</a:t>
            </a:r>
            <a:endParaRPr lang="en-GB" sz="2000" b="1" dirty="0"/>
          </a:p>
          <a:p>
            <a:pPr lvl="0"/>
            <a:r>
              <a:rPr lang="en-US" b="1" dirty="0"/>
              <a:t>Maven Life Cycles</a:t>
            </a:r>
            <a:endParaRPr lang="en-GB" sz="2000" b="1" dirty="0"/>
          </a:p>
          <a:p>
            <a:pPr lvl="0"/>
            <a:r>
              <a:rPr lang="en-US" b="1" dirty="0"/>
              <a:t>Executing some Examples</a:t>
            </a:r>
            <a:endParaRPr lang="en-GB" sz="2000" b="1" dirty="0"/>
          </a:p>
          <a:p>
            <a:pPr lvl="0"/>
            <a:r>
              <a:rPr lang="en-US" b="1" dirty="0"/>
              <a:t>Maven Multi Modules</a:t>
            </a:r>
            <a:endParaRPr lang="en-GB" sz="2000" b="1" dirty="0"/>
          </a:p>
          <a:p>
            <a:pPr lvl="1"/>
            <a:r>
              <a:rPr lang="en-US" sz="2400" b="1" dirty="0"/>
              <a:t>Parent </a:t>
            </a:r>
            <a:r>
              <a:rPr lang="en-US" sz="2400" b="1" dirty="0" err="1"/>
              <a:t>pom</a:t>
            </a:r>
            <a:endParaRPr lang="en-GB" sz="2000" b="1" dirty="0"/>
          </a:p>
          <a:p>
            <a:pPr lvl="1"/>
            <a:r>
              <a:rPr lang="en-US" sz="2400" b="1" dirty="0"/>
              <a:t>Child </a:t>
            </a:r>
            <a:r>
              <a:rPr lang="en-US" sz="2400" b="1" dirty="0" err="1"/>
              <a:t>pom</a:t>
            </a:r>
            <a:endParaRPr lang="en-GB" sz="2000" b="1" dirty="0"/>
          </a:p>
          <a:p>
            <a:endParaRPr lang="en-GB" dirty="0"/>
          </a:p>
        </p:txBody>
      </p:sp>
      <p:sp>
        <p:nvSpPr>
          <p:cNvPr id="2" name="Title 1"/>
          <p:cNvSpPr>
            <a:spLocks noGrp="1"/>
          </p:cNvSpPr>
          <p:nvPr>
            <p:ph type="title"/>
          </p:nvPr>
        </p:nvSpPr>
        <p:spPr/>
        <p:txBody>
          <a:bodyPr>
            <a:normAutofit/>
          </a:bodyPr>
          <a:lstStyle/>
          <a:p>
            <a:pPr lvl="0"/>
            <a:r>
              <a:rPr lang="en-GB" dirty="0" smtClean="0"/>
              <a:t>Build Tool-</a:t>
            </a:r>
            <a:r>
              <a:rPr lang="en-US" b="1" dirty="0" smtClean="0"/>
              <a:t>Maven</a:t>
            </a:r>
            <a:endParaRPr lang="en-GB" dirty="0"/>
          </a:p>
        </p:txBody>
      </p:sp>
      <p:sp>
        <p:nvSpPr>
          <p:cNvPr id="7" name="Date Placeholder 6"/>
          <p:cNvSpPr>
            <a:spLocks noGrp="1"/>
          </p:cNvSpPr>
          <p:nvPr>
            <p:ph type="dt" sz="half" idx="10"/>
          </p:nvPr>
        </p:nvSpPr>
        <p:spPr/>
        <p:txBody>
          <a:bodyPr/>
          <a:lstStyle/>
          <a:p>
            <a:fld id="{990D0DC9-8921-4155-BF19-4BD65F55CC2C}"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07654591"/>
      </p:ext>
    </p:extLst>
  </p:cSld>
  <p:clrMapOvr>
    <a:masterClrMapping/>
  </p:clrMapOvr>
  <mc:AlternateContent xmlns:mc="http://schemas.openxmlformats.org/markup-compatibility/2006" xmlns:p14="http://schemas.microsoft.com/office/powerpoint/2010/main">
    <mc:Choice Requires="p14">
      <p:transition spd="slow" p14:dur="2000" advTm="477"/>
    </mc:Choice>
    <mc:Fallback xmlns="">
      <p:transition spd="slow" advTm="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2000" b="1" dirty="0"/>
          </a:p>
          <a:p>
            <a:pPr lvl="0"/>
            <a:r>
              <a:rPr lang="en-US" b="1" dirty="0"/>
              <a:t>Difference between App server and Web server</a:t>
            </a:r>
            <a:endParaRPr lang="en-GB" sz="2000" b="1" dirty="0"/>
          </a:p>
          <a:p>
            <a:pPr lvl="0"/>
            <a:r>
              <a:rPr lang="en-US" b="1" dirty="0"/>
              <a:t>Understating of Web Servers, App Servers and Database Servers</a:t>
            </a:r>
            <a:endParaRPr lang="en-GB" sz="2000" b="1" dirty="0"/>
          </a:p>
          <a:p>
            <a:pPr lvl="0"/>
            <a:r>
              <a:rPr lang="en-US" b="1" dirty="0"/>
              <a:t>Installation (In Windows - Extraction, In Linux Installation)</a:t>
            </a:r>
            <a:endParaRPr lang="en-GB" sz="2000" b="1" dirty="0"/>
          </a:p>
          <a:p>
            <a:pPr lvl="0"/>
            <a:r>
              <a:rPr lang="en-US" b="1" dirty="0"/>
              <a:t>Directory structure</a:t>
            </a:r>
            <a:endParaRPr lang="en-GB" sz="2000" b="1" dirty="0"/>
          </a:p>
          <a:p>
            <a:pPr lvl="0"/>
            <a:r>
              <a:rPr lang="en-US" b="1" dirty="0"/>
              <a:t>Start the Tomcat server</a:t>
            </a:r>
            <a:endParaRPr lang="en-GB" sz="2000" b="1" dirty="0"/>
          </a:p>
          <a:p>
            <a:pPr lvl="0"/>
            <a:r>
              <a:rPr lang="en-US" b="1" dirty="0"/>
              <a:t>Stop the server</a:t>
            </a:r>
            <a:endParaRPr lang="en-GB" sz="2000" b="1" dirty="0"/>
          </a:p>
          <a:p>
            <a:pPr lvl="0"/>
            <a:r>
              <a:rPr lang="en-US" b="1" dirty="0"/>
              <a:t>Users creation</a:t>
            </a:r>
            <a:endParaRPr lang="en-GB" sz="2000" b="1" dirty="0"/>
          </a:p>
          <a:p>
            <a:pPr lvl="0"/>
            <a:r>
              <a:rPr lang="en-US" b="1" dirty="0"/>
              <a:t>Roles</a:t>
            </a:r>
            <a:endParaRPr lang="en-GB" sz="2000" b="1" dirty="0"/>
          </a:p>
          <a:p>
            <a:pPr lvl="0"/>
            <a:r>
              <a:rPr lang="en-US" b="1" dirty="0"/>
              <a:t>Port number change</a:t>
            </a:r>
            <a:endParaRPr lang="en-GB" sz="2000" b="1" dirty="0"/>
          </a:p>
          <a:p>
            <a:pPr lvl="0"/>
            <a:r>
              <a:rPr lang="en-US" b="1" dirty="0"/>
              <a:t>Application Deployment</a:t>
            </a:r>
            <a:endParaRPr lang="en-GB" sz="2000" b="1" dirty="0"/>
          </a:p>
          <a:p>
            <a:pPr lvl="1"/>
            <a:r>
              <a:rPr lang="en-US" sz="2400" b="1" dirty="0"/>
              <a:t>Through Admin Console</a:t>
            </a:r>
            <a:endParaRPr lang="en-GB" sz="2000" b="1" dirty="0"/>
          </a:p>
          <a:p>
            <a:pPr lvl="1"/>
            <a:r>
              <a:rPr lang="en-US" sz="2400" b="1" dirty="0"/>
              <a:t>Copy artifact into </a:t>
            </a:r>
            <a:r>
              <a:rPr lang="en-US" sz="2400" b="1" dirty="0" err="1"/>
              <a:t>webapps</a:t>
            </a:r>
            <a:r>
              <a:rPr lang="en-US" sz="2400" b="1" dirty="0"/>
              <a:t> folder</a:t>
            </a:r>
            <a:endParaRPr lang="en-GB" sz="2000" b="1" dirty="0"/>
          </a:p>
          <a:p>
            <a:pPr lvl="0"/>
            <a:r>
              <a:rPr lang="en-US" b="1" dirty="0"/>
              <a:t>Tomcat Tuning</a:t>
            </a:r>
            <a:endParaRPr lang="en-GB" sz="2000" b="1" dirty="0"/>
          </a:p>
          <a:p>
            <a:pPr lvl="0"/>
            <a:r>
              <a:rPr lang="en-US" b="1" dirty="0"/>
              <a:t>Data source Creation</a:t>
            </a:r>
            <a:endParaRPr lang="en-GB" sz="2000" b="1" dirty="0"/>
          </a:p>
          <a:p>
            <a:endParaRPr lang="en-GB" dirty="0"/>
          </a:p>
        </p:txBody>
      </p:sp>
      <p:sp>
        <p:nvSpPr>
          <p:cNvPr id="2" name="Title 1"/>
          <p:cNvSpPr>
            <a:spLocks noGrp="1"/>
          </p:cNvSpPr>
          <p:nvPr>
            <p:ph type="title"/>
          </p:nvPr>
        </p:nvSpPr>
        <p:spPr/>
        <p:txBody>
          <a:bodyPr/>
          <a:lstStyle/>
          <a:p>
            <a:r>
              <a:rPr lang="en-GB" dirty="0" smtClean="0"/>
              <a:t>Apache Tomcat</a:t>
            </a:r>
            <a:endParaRPr lang="en-GB" dirty="0"/>
          </a:p>
        </p:txBody>
      </p:sp>
      <p:sp>
        <p:nvSpPr>
          <p:cNvPr id="7" name="Date Placeholder 6"/>
          <p:cNvSpPr>
            <a:spLocks noGrp="1"/>
          </p:cNvSpPr>
          <p:nvPr>
            <p:ph type="dt" sz="half" idx="10"/>
          </p:nvPr>
        </p:nvSpPr>
        <p:spPr/>
        <p:txBody>
          <a:bodyPr/>
          <a:lstStyle/>
          <a:p>
            <a:fld id="{F826B2B2-93DD-4E3C-BBD4-0B5469DC926F}"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858223"/>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en-US" b="1" dirty="0"/>
              <a:t>Introduction</a:t>
            </a:r>
            <a:endParaRPr lang="en-GB" sz="2000" b="1" dirty="0"/>
          </a:p>
          <a:p>
            <a:pPr lvl="0"/>
            <a:r>
              <a:rPr lang="en-US" b="1" dirty="0"/>
              <a:t>Pre-Requisites</a:t>
            </a:r>
            <a:endParaRPr lang="en-GB" sz="2000" b="1" dirty="0"/>
          </a:p>
          <a:p>
            <a:pPr lvl="0"/>
            <a:r>
              <a:rPr lang="en-US" b="1" dirty="0"/>
              <a:t>Architecture</a:t>
            </a:r>
            <a:endParaRPr lang="en-GB" sz="2000" b="1" dirty="0"/>
          </a:p>
          <a:p>
            <a:pPr lvl="0"/>
            <a:r>
              <a:rPr lang="en-US" b="1" dirty="0"/>
              <a:t>Installation</a:t>
            </a:r>
            <a:endParaRPr lang="en-GB" sz="2000" b="1" dirty="0"/>
          </a:p>
          <a:p>
            <a:pPr lvl="0"/>
            <a:r>
              <a:rPr lang="en-US" b="1" dirty="0"/>
              <a:t>Change the Port Number</a:t>
            </a:r>
            <a:endParaRPr lang="en-GB" sz="2000" b="1" dirty="0"/>
          </a:p>
          <a:p>
            <a:pPr lvl="0"/>
            <a:r>
              <a:rPr lang="en-US" b="1" dirty="0"/>
              <a:t>Execution</a:t>
            </a:r>
            <a:endParaRPr lang="en-GB" sz="2000" b="1" dirty="0"/>
          </a:p>
          <a:p>
            <a:pPr lvl="0"/>
            <a:r>
              <a:rPr lang="en-US" b="1" dirty="0"/>
              <a:t>Administration</a:t>
            </a:r>
            <a:endParaRPr lang="en-GB" sz="2000" b="1" dirty="0"/>
          </a:p>
          <a:p>
            <a:pPr lvl="1"/>
            <a:r>
              <a:rPr lang="en-US" sz="2400" b="1" dirty="0"/>
              <a:t>Users Creation (Normal User and Administrator)</a:t>
            </a:r>
            <a:endParaRPr lang="en-GB" sz="2000" b="1" dirty="0"/>
          </a:p>
          <a:p>
            <a:pPr lvl="1"/>
            <a:r>
              <a:rPr lang="en-US" sz="2400" b="1" dirty="0"/>
              <a:t>Project Creation</a:t>
            </a:r>
            <a:endParaRPr lang="en-GB" sz="2000" b="1" dirty="0"/>
          </a:p>
          <a:p>
            <a:pPr lvl="1"/>
            <a:r>
              <a:rPr lang="en-US" sz="2400" b="1" dirty="0"/>
              <a:t>Project deletion</a:t>
            </a:r>
            <a:endParaRPr lang="en-GB" sz="2000" b="1" dirty="0"/>
          </a:p>
          <a:p>
            <a:pPr lvl="1"/>
            <a:r>
              <a:rPr lang="en-US" sz="2400" b="1" dirty="0"/>
              <a:t>Token Generation</a:t>
            </a:r>
            <a:endParaRPr lang="en-GB" sz="2000" b="1" dirty="0"/>
          </a:p>
          <a:p>
            <a:pPr lvl="1"/>
            <a:r>
              <a:rPr lang="en-US" sz="2400" b="1" dirty="0"/>
              <a:t>Create Quality Profiles</a:t>
            </a:r>
            <a:endParaRPr lang="en-GB" sz="2000" b="1" dirty="0"/>
          </a:p>
          <a:p>
            <a:pPr lvl="1"/>
            <a:r>
              <a:rPr lang="en-US" sz="2400" b="1" dirty="0"/>
              <a:t>Create Quality Gates</a:t>
            </a:r>
            <a:endParaRPr lang="en-GB" sz="2000" b="1" dirty="0"/>
          </a:p>
          <a:p>
            <a:pPr lvl="1"/>
            <a:r>
              <a:rPr lang="en-US" sz="2400" b="1" dirty="0"/>
              <a:t>Configure Email settings</a:t>
            </a:r>
            <a:endParaRPr lang="en-GB" sz="2000" b="1" dirty="0"/>
          </a:p>
          <a:p>
            <a:endParaRPr lang="en-GB" dirty="0"/>
          </a:p>
        </p:txBody>
      </p:sp>
      <p:sp>
        <p:nvSpPr>
          <p:cNvPr id="2" name="Title 1"/>
          <p:cNvSpPr>
            <a:spLocks noGrp="1"/>
          </p:cNvSpPr>
          <p:nvPr>
            <p:ph type="title"/>
          </p:nvPr>
        </p:nvSpPr>
        <p:spPr/>
        <p:txBody>
          <a:bodyPr>
            <a:normAutofit/>
          </a:bodyPr>
          <a:lstStyle/>
          <a:p>
            <a:r>
              <a:rPr lang="en-GB" dirty="0" smtClean="0"/>
              <a:t>Code Quality Tool-</a:t>
            </a:r>
            <a:r>
              <a:rPr lang="en-GB" dirty="0" err="1" smtClean="0"/>
              <a:t>SonarQube</a:t>
            </a:r>
            <a:endParaRPr lang="en-GB" dirty="0"/>
          </a:p>
        </p:txBody>
      </p:sp>
      <p:sp>
        <p:nvSpPr>
          <p:cNvPr id="7" name="Date Placeholder 6"/>
          <p:cNvSpPr>
            <a:spLocks noGrp="1"/>
          </p:cNvSpPr>
          <p:nvPr>
            <p:ph type="dt" sz="half" idx="10"/>
          </p:nvPr>
        </p:nvSpPr>
        <p:spPr/>
        <p:txBody>
          <a:bodyPr/>
          <a:lstStyle/>
          <a:p>
            <a:fld id="{18C239E2-7382-47DE-9EE7-BB37960E4CF5}"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30423798"/>
      </p:ext>
    </p:extLst>
  </p:cSld>
  <p:clrMapOvr>
    <a:masterClrMapping/>
  </p:clrMapOvr>
  <mc:AlternateContent xmlns:mc="http://schemas.openxmlformats.org/markup-compatibility/2006" xmlns:p14="http://schemas.microsoft.com/office/powerpoint/2010/main">
    <mc:Choice Requires="p14">
      <p:transition spd="slow" p14:dur="2000" advTm="613"/>
    </mc:Choice>
    <mc:Fallback xmlns="">
      <p:transition spd="slow" advTm="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a:t>Introduction</a:t>
            </a:r>
            <a:endParaRPr lang="en-GB" sz="2000" b="1" dirty="0"/>
          </a:p>
          <a:p>
            <a:pPr lvl="0"/>
            <a:r>
              <a:rPr lang="en-US" b="1" dirty="0"/>
              <a:t>Installation</a:t>
            </a:r>
            <a:endParaRPr lang="en-GB" sz="2000" b="1" dirty="0"/>
          </a:p>
          <a:p>
            <a:pPr lvl="1"/>
            <a:r>
              <a:rPr lang="en-US" sz="2400" b="1" dirty="0"/>
              <a:t>Password and Email change for Admin User</a:t>
            </a:r>
            <a:endParaRPr lang="en-GB" sz="2000" b="1" dirty="0"/>
          </a:p>
          <a:p>
            <a:pPr lvl="1"/>
            <a:r>
              <a:rPr lang="en-US" sz="2400" b="1" dirty="0"/>
              <a:t>Email server Configuration</a:t>
            </a:r>
            <a:endParaRPr lang="en-GB" sz="2000" b="1" dirty="0"/>
          </a:p>
          <a:p>
            <a:pPr lvl="1"/>
            <a:r>
              <a:rPr lang="en-US" sz="2400" b="1" dirty="0"/>
              <a:t>Port Number Change</a:t>
            </a:r>
            <a:endParaRPr lang="en-GB" sz="2000" b="1" dirty="0"/>
          </a:p>
          <a:p>
            <a:pPr lvl="1"/>
            <a:r>
              <a:rPr lang="en-US" sz="2400" b="1" dirty="0"/>
              <a:t>Context root change</a:t>
            </a:r>
            <a:endParaRPr lang="en-GB" sz="2000" b="1" dirty="0"/>
          </a:p>
          <a:p>
            <a:pPr lvl="0"/>
            <a:r>
              <a:rPr lang="en-US" b="1" dirty="0"/>
              <a:t>Nexus Directory structure</a:t>
            </a:r>
            <a:endParaRPr lang="en-GB" sz="2000" b="1" dirty="0"/>
          </a:p>
          <a:p>
            <a:pPr lvl="0"/>
            <a:r>
              <a:rPr lang="en-US" b="1" dirty="0"/>
              <a:t>Create the Repositories (maven2hosted, maven2proxy, maven2group and </a:t>
            </a:r>
            <a:r>
              <a:rPr lang="en-US" b="1" dirty="0" err="1"/>
              <a:t>docker</a:t>
            </a:r>
            <a:r>
              <a:rPr lang="en-US" b="1" dirty="0"/>
              <a:t>..)</a:t>
            </a:r>
            <a:endParaRPr lang="en-GB" sz="2000" b="1" dirty="0"/>
          </a:p>
          <a:p>
            <a:pPr lvl="0"/>
            <a:r>
              <a:rPr lang="en-US" b="1" dirty="0"/>
              <a:t>Integrate the Maven with Nexus</a:t>
            </a:r>
            <a:endParaRPr lang="en-GB" sz="2000" b="1" dirty="0"/>
          </a:p>
          <a:p>
            <a:pPr lvl="0"/>
            <a:r>
              <a:rPr lang="en-US" b="1" dirty="0"/>
              <a:t>Create Users</a:t>
            </a:r>
            <a:endParaRPr lang="en-GB" sz="2000" b="1" dirty="0"/>
          </a:p>
          <a:p>
            <a:pPr lvl="0"/>
            <a:r>
              <a:rPr lang="en-US" b="1" dirty="0"/>
              <a:t>Nexus API</a:t>
            </a:r>
            <a:endParaRPr lang="en-GB" sz="2000" b="1" dirty="0"/>
          </a:p>
          <a:p>
            <a:endParaRPr lang="en-GB" dirty="0"/>
          </a:p>
        </p:txBody>
      </p:sp>
      <p:sp>
        <p:nvSpPr>
          <p:cNvPr id="2" name="Title 1"/>
          <p:cNvSpPr>
            <a:spLocks noGrp="1"/>
          </p:cNvSpPr>
          <p:nvPr>
            <p:ph type="title"/>
          </p:nvPr>
        </p:nvSpPr>
        <p:spPr/>
        <p:txBody>
          <a:bodyPr>
            <a:normAutofit/>
          </a:bodyPr>
          <a:lstStyle/>
          <a:p>
            <a:r>
              <a:rPr lang="en-GB" dirty="0" err="1" smtClean="0"/>
              <a:t>Artifactory</a:t>
            </a:r>
            <a:r>
              <a:rPr lang="en-GB" dirty="0" smtClean="0"/>
              <a:t> </a:t>
            </a:r>
            <a:r>
              <a:rPr lang="en-GB" dirty="0" err="1" smtClean="0"/>
              <a:t>Mgmt</a:t>
            </a:r>
            <a:r>
              <a:rPr lang="en-GB" dirty="0" smtClean="0"/>
              <a:t> Tool-Nexus</a:t>
            </a:r>
            <a:endParaRPr lang="en-GB" dirty="0"/>
          </a:p>
        </p:txBody>
      </p:sp>
      <p:sp>
        <p:nvSpPr>
          <p:cNvPr id="7" name="Date Placeholder 6"/>
          <p:cNvSpPr>
            <a:spLocks noGrp="1"/>
          </p:cNvSpPr>
          <p:nvPr>
            <p:ph type="dt" sz="half" idx="10"/>
          </p:nvPr>
        </p:nvSpPr>
        <p:spPr/>
        <p:txBody>
          <a:bodyPr/>
          <a:lstStyle/>
          <a:p>
            <a:fld id="{1261C6BD-342F-4B52-BD8B-E9E76211B01D}"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19</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21179420"/>
      </p:ext>
    </p:extLst>
  </p:cSld>
  <p:clrMapOvr>
    <a:masterClrMapping/>
  </p:clrMapOvr>
  <mc:AlternateContent xmlns:mc="http://schemas.openxmlformats.org/markup-compatibility/2006" xmlns:p14="http://schemas.microsoft.com/office/powerpoint/2010/main">
    <mc:Choice Requires="p14">
      <p:transition spd="slow" p14:dur="2000" advTm="479"/>
    </mc:Choice>
    <mc:Fallback xmlns="">
      <p:transition spd="slow" advTm="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24744"/>
            <a:ext cx="8227764" cy="4401205"/>
          </a:xfrm>
          <a:prstGeom prst="rect">
            <a:avLst/>
          </a:prstGeom>
          <a:noFill/>
        </p:spPr>
        <p:txBody>
          <a:bodyPr wrap="square" rtlCol="0">
            <a:spAutoFit/>
          </a:bodyPr>
          <a:lstStyle/>
          <a:p>
            <a:pPr algn="ctr"/>
            <a:r>
              <a:rPr lang="en-GB" sz="4000" b="1" i="1" dirty="0" smtClean="0"/>
              <a:t>RAM TECHNOLOGIES</a:t>
            </a:r>
            <a:br>
              <a:rPr lang="en-GB" sz="4000" b="1" i="1" dirty="0" smtClean="0"/>
            </a:br>
            <a:r>
              <a:rPr lang="en-GB" sz="4000" b="1" i="1" dirty="0" smtClean="0"/>
              <a:t>BANGALORE</a:t>
            </a:r>
            <a:r>
              <a:rPr lang="en-GB" sz="4000" b="1" i="1" dirty="0"/>
              <a:t/>
            </a:r>
            <a:br>
              <a:rPr lang="en-GB" sz="4000" b="1" i="1" dirty="0"/>
            </a:br>
            <a:r>
              <a:rPr lang="en-GB" sz="4000" b="1" i="1" dirty="0"/>
              <a:t>Email</a:t>
            </a:r>
            <a:r>
              <a:rPr lang="en-GB" sz="4000" b="1" i="1" dirty="0" smtClean="0"/>
              <a:t>:</a:t>
            </a:r>
          </a:p>
          <a:p>
            <a:pPr algn="ctr"/>
            <a:r>
              <a:rPr lang="en-GB" sz="4000" b="1" i="1" dirty="0" smtClean="0"/>
              <a:t>ramtechnologiesblr@gmail.com</a:t>
            </a:r>
            <a:br>
              <a:rPr lang="en-GB" sz="4000" b="1" i="1" dirty="0" smtClean="0"/>
            </a:br>
            <a:r>
              <a:rPr lang="en-GB" sz="4000" b="1" i="1" dirty="0" smtClean="0"/>
              <a:t>Mobile:</a:t>
            </a:r>
          </a:p>
          <a:p>
            <a:pPr algn="ctr"/>
            <a:r>
              <a:rPr lang="en-GB" sz="4000" b="1" i="1" dirty="0" smtClean="0"/>
              <a:t>+91-8095888447</a:t>
            </a:r>
            <a:br>
              <a:rPr lang="en-GB" sz="4000" b="1" i="1" dirty="0" smtClean="0"/>
            </a:br>
            <a:r>
              <a:rPr lang="en-GB" sz="4000" b="1" i="1" dirty="0" smtClean="0"/>
              <a:t>+91-9392559332</a:t>
            </a:r>
            <a:endParaRPr lang="en-GB" sz="4000" b="1" i="1" dirty="0"/>
          </a:p>
        </p:txBody>
      </p:sp>
      <p:sp>
        <p:nvSpPr>
          <p:cNvPr id="6" name="Date Placeholder 5"/>
          <p:cNvSpPr>
            <a:spLocks noGrp="1"/>
          </p:cNvSpPr>
          <p:nvPr>
            <p:ph type="dt" sz="half" idx="10"/>
          </p:nvPr>
        </p:nvSpPr>
        <p:spPr/>
        <p:txBody>
          <a:bodyPr/>
          <a:lstStyle/>
          <a:p>
            <a:fld id="{0B70191C-DBF1-46DA-97B6-DC2CB36145B7}" type="datetime1">
              <a:rPr lang="en-GB" smtClean="0"/>
              <a:t>21/10/2023</a:t>
            </a:fld>
            <a:endParaRPr lang="en-GB"/>
          </a:p>
        </p:txBody>
      </p:sp>
      <p:sp>
        <p:nvSpPr>
          <p:cNvPr id="7" name="Footer Placeholder 6"/>
          <p:cNvSpPr>
            <a:spLocks noGrp="1"/>
          </p:cNvSpPr>
          <p:nvPr>
            <p:ph type="ftr" sz="quarter" idx="11"/>
          </p:nvPr>
        </p:nvSpPr>
        <p:spPr/>
        <p:txBody>
          <a:bodyPr/>
          <a:lstStyle/>
          <a:p>
            <a:r>
              <a:rPr lang="en-GB" smtClean="0"/>
              <a:t>RAM TECHNOLOGIES</a:t>
            </a:r>
            <a:endParaRPr lang="en-GB"/>
          </a:p>
        </p:txBody>
      </p:sp>
      <p:sp>
        <p:nvSpPr>
          <p:cNvPr id="8" name="Slide Number Placeholder 7"/>
          <p:cNvSpPr>
            <a:spLocks noGrp="1"/>
          </p:cNvSpPr>
          <p:nvPr>
            <p:ph type="sldNum" sz="quarter" idx="12"/>
          </p:nvPr>
        </p:nvSpPr>
        <p:spPr/>
        <p:txBody>
          <a:bodyPr/>
          <a:lstStyle/>
          <a:p>
            <a:fld id="{781BEA67-9482-4C87-9702-AA3D565E1333}" type="slidenum">
              <a:rPr lang="en-GB" smtClean="0"/>
              <a:t>2</a:t>
            </a:fld>
            <a:endParaRPr lang="en-GB"/>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3583368"/>
      </p:ext>
    </p:extLst>
  </p:cSld>
  <p:clrMapOvr>
    <a:masterClrMapping/>
  </p:clrMapOvr>
  <mc:AlternateContent xmlns:mc="http://schemas.openxmlformats.org/markup-compatibility/2006" xmlns:p14="http://schemas.microsoft.com/office/powerpoint/2010/main">
    <mc:Choice Requires="p14">
      <p:transition spd="slow" p14:dur="2000" advTm="637"/>
    </mc:Choice>
    <mc:Fallback xmlns="">
      <p:transition spd="slow" advTm="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en-US" b="1" dirty="0"/>
              <a:t>Introduction</a:t>
            </a:r>
            <a:endParaRPr lang="en-GB" sz="3200" b="1" dirty="0"/>
          </a:p>
          <a:p>
            <a:pPr lvl="1"/>
            <a:r>
              <a:rPr lang="en-US" sz="2400" b="1" dirty="0"/>
              <a:t>Continuous Integration (CI)</a:t>
            </a:r>
            <a:endParaRPr lang="en-GB" sz="2000" b="1" dirty="0"/>
          </a:p>
          <a:p>
            <a:pPr lvl="1"/>
            <a:r>
              <a:rPr lang="en-US" sz="2400" b="1" dirty="0"/>
              <a:t>Continuous Delivery (CD)</a:t>
            </a:r>
            <a:endParaRPr lang="en-GB" sz="2000" b="1" dirty="0"/>
          </a:p>
          <a:p>
            <a:pPr lvl="1"/>
            <a:r>
              <a:rPr lang="en-US" sz="2800" b="1" dirty="0"/>
              <a:t>Continuous </a:t>
            </a:r>
            <a:r>
              <a:rPr lang="en-US" sz="1800" b="1" dirty="0"/>
              <a:t>Deployment (CD)</a:t>
            </a:r>
            <a:endParaRPr lang="en-GB" sz="2400" b="1" dirty="0"/>
          </a:p>
          <a:p>
            <a:r>
              <a:rPr lang="en-GB" b="1" dirty="0" smtClean="0"/>
              <a:t>Installation in Linux and Windows</a:t>
            </a:r>
          </a:p>
          <a:p>
            <a:pPr lvl="0"/>
            <a:r>
              <a:rPr lang="en-US" b="1" dirty="0"/>
              <a:t>Create the Maven Project using Freestyle Project type</a:t>
            </a:r>
            <a:endParaRPr lang="en-GB" sz="3200" b="1" dirty="0"/>
          </a:p>
          <a:p>
            <a:pPr lvl="1"/>
            <a:r>
              <a:rPr lang="en-US" sz="2400" b="1" dirty="0"/>
              <a:t>Integrate Maven software if not done.</a:t>
            </a:r>
            <a:endParaRPr lang="en-GB" sz="2000" b="1" dirty="0"/>
          </a:p>
          <a:p>
            <a:pPr lvl="1"/>
            <a:r>
              <a:rPr lang="en-US" sz="2400" b="1" dirty="0"/>
              <a:t>Integrate Nexus with Jenkins</a:t>
            </a:r>
            <a:endParaRPr lang="en-GB" sz="2000" b="1" dirty="0"/>
          </a:p>
          <a:p>
            <a:pPr lvl="1"/>
            <a:r>
              <a:rPr lang="en-US" sz="2400" b="1" dirty="0"/>
              <a:t>Integrate </a:t>
            </a:r>
            <a:r>
              <a:rPr lang="en-US" sz="2400" b="1" dirty="0" err="1"/>
              <a:t>SonarQube</a:t>
            </a:r>
            <a:r>
              <a:rPr lang="en-US" sz="2400" b="1" dirty="0"/>
              <a:t> with Jenkins</a:t>
            </a:r>
            <a:endParaRPr lang="en-GB" sz="2000" b="1" dirty="0"/>
          </a:p>
          <a:p>
            <a:pPr lvl="1"/>
            <a:r>
              <a:rPr lang="en-US" sz="2400" b="1" dirty="0"/>
              <a:t>Deploy the App into Tomcat</a:t>
            </a:r>
            <a:endParaRPr lang="en-GB" sz="2000" b="1" dirty="0"/>
          </a:p>
          <a:p>
            <a:pPr lvl="1"/>
            <a:r>
              <a:rPr lang="en-US" sz="2400" b="1" dirty="0"/>
              <a:t>Through “Deploy to container” plugin</a:t>
            </a:r>
            <a:endParaRPr lang="en-GB" sz="2000" b="1" dirty="0"/>
          </a:p>
          <a:p>
            <a:pPr lvl="1"/>
            <a:r>
              <a:rPr lang="en-US" sz="2400" b="1" dirty="0"/>
              <a:t>Through Script – SSH Agent Plugin</a:t>
            </a:r>
            <a:endParaRPr lang="en-GB" sz="2000" b="1" dirty="0"/>
          </a:p>
          <a:p>
            <a:pPr lvl="1"/>
            <a:r>
              <a:rPr lang="en-US" sz="2400" b="1" dirty="0"/>
              <a:t>Configure Email Functionality</a:t>
            </a:r>
            <a:endParaRPr lang="en-GB" sz="2000" b="1" dirty="0"/>
          </a:p>
          <a:p>
            <a:pPr lvl="1"/>
            <a:r>
              <a:rPr lang="en-US" sz="2400" b="1" dirty="0"/>
              <a:t>Poll SCM</a:t>
            </a:r>
            <a:endParaRPr lang="en-GB" sz="2000" b="1" dirty="0"/>
          </a:p>
          <a:p>
            <a:pPr lvl="1"/>
            <a:r>
              <a:rPr lang="en-US" sz="2400" b="1" dirty="0"/>
              <a:t>Build Periodically</a:t>
            </a:r>
            <a:endParaRPr lang="en-GB" sz="2000" b="1" dirty="0"/>
          </a:p>
          <a:p>
            <a:endParaRPr lang="en-GB" dirty="0" smtClean="0"/>
          </a:p>
          <a:p>
            <a:endParaRPr lang="en-GB" dirty="0"/>
          </a:p>
        </p:txBody>
      </p:sp>
      <p:sp>
        <p:nvSpPr>
          <p:cNvPr id="2" name="Title 1"/>
          <p:cNvSpPr>
            <a:spLocks noGrp="1"/>
          </p:cNvSpPr>
          <p:nvPr>
            <p:ph type="title"/>
          </p:nvPr>
        </p:nvSpPr>
        <p:spPr/>
        <p:txBody>
          <a:bodyPr/>
          <a:lstStyle/>
          <a:p>
            <a:r>
              <a:rPr lang="en-GB" dirty="0" smtClean="0"/>
              <a:t>CICD Tool-Jenkins</a:t>
            </a:r>
            <a:endParaRPr lang="en-GB" dirty="0"/>
          </a:p>
        </p:txBody>
      </p:sp>
      <p:sp>
        <p:nvSpPr>
          <p:cNvPr id="7" name="Date Placeholder 6"/>
          <p:cNvSpPr>
            <a:spLocks noGrp="1"/>
          </p:cNvSpPr>
          <p:nvPr>
            <p:ph type="dt" sz="half" idx="10"/>
          </p:nvPr>
        </p:nvSpPr>
        <p:spPr/>
        <p:txBody>
          <a:bodyPr/>
          <a:lstStyle/>
          <a:p>
            <a:fld id="{B9B94F3A-1678-421B-A5D1-EE3446DF380A}"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20</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3567240"/>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1"/>
            <a:r>
              <a:rPr lang="en-US" sz="2400" b="1" dirty="0" err="1"/>
              <a:t>Git</a:t>
            </a:r>
            <a:r>
              <a:rPr lang="en-US" sz="2400" b="1" dirty="0"/>
              <a:t> Web Hooks</a:t>
            </a:r>
            <a:endParaRPr lang="en-GB" sz="2000" b="1" dirty="0"/>
          </a:p>
          <a:p>
            <a:pPr lvl="1"/>
            <a:r>
              <a:rPr lang="en-US" sz="2400" b="1" dirty="0"/>
              <a:t>Discard Old Build</a:t>
            </a:r>
            <a:endParaRPr lang="en-GB" sz="2000" b="1" dirty="0"/>
          </a:p>
          <a:p>
            <a:pPr lvl="1"/>
            <a:r>
              <a:rPr lang="en-US" sz="2400" b="1" dirty="0"/>
              <a:t>Disable this project</a:t>
            </a:r>
            <a:endParaRPr lang="en-GB" sz="2000" b="1" dirty="0"/>
          </a:p>
          <a:p>
            <a:pPr lvl="1"/>
            <a:r>
              <a:rPr lang="en-US" sz="2400" b="1" dirty="0"/>
              <a:t>Delete workspace before build starts</a:t>
            </a:r>
            <a:endParaRPr lang="en-GB" sz="2000" b="1" dirty="0"/>
          </a:p>
          <a:p>
            <a:pPr lvl="1"/>
            <a:r>
              <a:rPr lang="en-US" sz="2400" b="1" dirty="0"/>
              <a:t>Add timestamps to the Console Output</a:t>
            </a:r>
            <a:endParaRPr lang="en-GB" sz="2000" b="1" dirty="0"/>
          </a:p>
          <a:p>
            <a:pPr lvl="1"/>
            <a:r>
              <a:rPr lang="en-US" sz="2400" b="1" dirty="0"/>
              <a:t>JACOCO plugin</a:t>
            </a:r>
            <a:endParaRPr lang="en-GB" sz="2000" b="1" dirty="0"/>
          </a:p>
          <a:p>
            <a:pPr lvl="0"/>
            <a:r>
              <a:rPr lang="en-US" b="1" dirty="0"/>
              <a:t>Plugin Management</a:t>
            </a:r>
            <a:endParaRPr lang="en-GB" sz="3200" b="1" dirty="0"/>
          </a:p>
          <a:p>
            <a:pPr lvl="1"/>
            <a:r>
              <a:rPr lang="en-US" sz="2400" b="1" dirty="0"/>
              <a:t>Safe Restart</a:t>
            </a:r>
            <a:endParaRPr lang="en-GB" sz="2000" b="1" dirty="0"/>
          </a:p>
          <a:p>
            <a:pPr lvl="1"/>
            <a:r>
              <a:rPr lang="en-US" sz="2400" b="1" dirty="0"/>
              <a:t>Next Build Number</a:t>
            </a:r>
            <a:endParaRPr lang="en-GB" sz="2000" b="1" dirty="0"/>
          </a:p>
          <a:p>
            <a:pPr lvl="1"/>
            <a:r>
              <a:rPr lang="en-US" sz="2400" b="1" dirty="0"/>
              <a:t>Email Extension</a:t>
            </a:r>
            <a:endParaRPr lang="en-GB" sz="2000" b="1" dirty="0"/>
          </a:p>
          <a:p>
            <a:pPr lvl="1"/>
            <a:r>
              <a:rPr lang="en-US" sz="2400" b="1" dirty="0" err="1"/>
              <a:t>SonarQube</a:t>
            </a:r>
            <a:r>
              <a:rPr lang="en-US" sz="2400" b="1" dirty="0"/>
              <a:t> Scanner</a:t>
            </a:r>
            <a:endParaRPr lang="en-GB" sz="2000" b="1" dirty="0"/>
          </a:p>
          <a:p>
            <a:pPr lvl="1"/>
            <a:r>
              <a:rPr lang="en-US" sz="2400" b="1" dirty="0"/>
              <a:t>Schedule Build</a:t>
            </a:r>
            <a:endParaRPr lang="en-GB" sz="2000" b="1" dirty="0"/>
          </a:p>
          <a:p>
            <a:pPr lvl="1"/>
            <a:r>
              <a:rPr lang="en-US" sz="2400" b="1" dirty="0" err="1"/>
              <a:t>Artifactory</a:t>
            </a:r>
            <a:r>
              <a:rPr lang="en-US" sz="2400" b="1" dirty="0"/>
              <a:t> Plugin</a:t>
            </a:r>
            <a:endParaRPr lang="en-GB" sz="2000" b="1" dirty="0"/>
          </a:p>
          <a:p>
            <a:pPr lvl="1"/>
            <a:r>
              <a:rPr lang="en-US" sz="2400" b="1" dirty="0"/>
              <a:t>Cloud Foundry</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4CCD8ED4-1294-4569-9E14-494487B7DB72}"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21</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27337249"/>
      </p:ext>
    </p:extLst>
  </p:cSld>
  <p:clrMapOvr>
    <a:masterClrMapping/>
  </p:clrMapOvr>
  <mc:AlternateContent xmlns:mc="http://schemas.openxmlformats.org/markup-compatibility/2006" xmlns:p14="http://schemas.microsoft.com/office/powerpoint/2010/main">
    <mc:Choice Requires="p14">
      <p:transition spd="slow" p14:dur="2000" advTm="497"/>
    </mc:Choice>
    <mc:Fallback xmlns="">
      <p:transition spd="slow" advTm="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1"/>
            <a:r>
              <a:rPr lang="en-US" sz="2400" b="1" dirty="0"/>
              <a:t>Blue Ocean</a:t>
            </a:r>
            <a:endParaRPr lang="en-GB" sz="2000" b="1" dirty="0"/>
          </a:p>
          <a:p>
            <a:pPr lvl="1"/>
            <a:r>
              <a:rPr lang="en-US" sz="2400" b="1" dirty="0"/>
              <a:t>Deploy to container</a:t>
            </a:r>
            <a:endParaRPr lang="en-GB" sz="2000" b="1" dirty="0"/>
          </a:p>
          <a:p>
            <a:pPr lvl="1"/>
            <a:r>
              <a:rPr lang="en-US" sz="2400" b="1" dirty="0"/>
              <a:t>Deploy </a:t>
            </a:r>
            <a:r>
              <a:rPr lang="en-US" sz="2400" b="1" dirty="0" err="1"/>
              <a:t>WebLogic</a:t>
            </a:r>
            <a:endParaRPr lang="en-GB" sz="2000" b="1" dirty="0"/>
          </a:p>
          <a:p>
            <a:pPr lvl="1"/>
            <a:r>
              <a:rPr lang="en-US" sz="2400" b="1" dirty="0"/>
              <a:t>Maven Integration</a:t>
            </a:r>
            <a:endParaRPr lang="en-GB" sz="2000" b="1" dirty="0"/>
          </a:p>
          <a:p>
            <a:pPr lvl="1"/>
            <a:r>
              <a:rPr lang="en-US" sz="2400" b="1" dirty="0"/>
              <a:t>JACOC</a:t>
            </a:r>
            <a:endParaRPr lang="en-GB" sz="2000" b="1" dirty="0"/>
          </a:p>
          <a:p>
            <a:pPr lvl="1"/>
            <a:r>
              <a:rPr lang="en-US" sz="2400" b="1" dirty="0"/>
              <a:t>SSH Agent</a:t>
            </a:r>
            <a:endParaRPr lang="en-GB" sz="2000" b="1" dirty="0"/>
          </a:p>
          <a:p>
            <a:pPr lvl="1"/>
            <a:r>
              <a:rPr lang="en-US" sz="2400" b="1" dirty="0"/>
              <a:t>Publish Over SSH</a:t>
            </a:r>
            <a:endParaRPr lang="en-GB" sz="2000" b="1" dirty="0"/>
          </a:p>
          <a:p>
            <a:pPr lvl="1"/>
            <a:r>
              <a:rPr lang="en-US" sz="2400" b="1" dirty="0"/>
              <a:t>Thin Backup</a:t>
            </a:r>
            <a:endParaRPr lang="en-GB" sz="2000" b="1" dirty="0"/>
          </a:p>
          <a:p>
            <a:pPr lvl="1"/>
            <a:r>
              <a:rPr lang="en-US" sz="2400" b="1" dirty="0"/>
              <a:t>Build Name Setter</a:t>
            </a:r>
            <a:endParaRPr lang="en-GB" sz="2000" b="1" dirty="0"/>
          </a:p>
          <a:p>
            <a:pPr lvl="1"/>
            <a:r>
              <a:rPr lang="en-US" sz="2400" b="1" dirty="0"/>
              <a:t>Convert To Pipeline</a:t>
            </a:r>
            <a:endParaRPr lang="en-GB" sz="2000" b="1" dirty="0"/>
          </a:p>
          <a:p>
            <a:endParaRPr lang="en-GB" dirty="0"/>
          </a:p>
        </p:txBody>
      </p:sp>
      <p:sp>
        <p:nvSpPr>
          <p:cNvPr id="2" name="Title 1"/>
          <p:cNvSpPr>
            <a:spLocks noGrp="1"/>
          </p:cNvSpPr>
          <p:nvPr>
            <p:ph type="title"/>
          </p:nvPr>
        </p:nvSpPr>
        <p:spPr/>
        <p:txBody>
          <a:bodyPr/>
          <a:lstStyle/>
          <a:p>
            <a:r>
              <a:rPr lang="en-GB" dirty="0" smtClean="0"/>
              <a:t>Jenkins</a:t>
            </a:r>
            <a:endParaRPr lang="en-GB" dirty="0"/>
          </a:p>
        </p:txBody>
      </p:sp>
      <p:sp>
        <p:nvSpPr>
          <p:cNvPr id="7" name="Date Placeholder 6"/>
          <p:cNvSpPr>
            <a:spLocks noGrp="1"/>
          </p:cNvSpPr>
          <p:nvPr>
            <p:ph type="dt" sz="half" idx="10"/>
          </p:nvPr>
        </p:nvSpPr>
        <p:spPr/>
        <p:txBody>
          <a:bodyPr/>
          <a:lstStyle/>
          <a:p>
            <a:fld id="{FBA24F30-E277-4819-94A8-66ED6EEC9D52}"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22</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22131832"/>
      </p:ext>
    </p:extLst>
  </p:cSld>
  <p:clrMapOvr>
    <a:masterClrMapping/>
  </p:clrMapOvr>
  <mc:AlternateContent xmlns:mc="http://schemas.openxmlformats.org/markup-compatibility/2006" xmlns:p14="http://schemas.microsoft.com/office/powerpoint/2010/main">
    <mc:Choice Requires="p14">
      <p:transition spd="slow" p14:dur="2000" advTm="638"/>
    </mc:Choice>
    <mc:Fallback xmlns="">
      <p:transition spd="slow" advTm="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lvl="0"/>
            <a:r>
              <a:rPr lang="en-US" b="1" dirty="0"/>
              <a:t>Introduction</a:t>
            </a:r>
            <a:endParaRPr lang="en-GB" b="1" dirty="0"/>
          </a:p>
          <a:p>
            <a:pPr lvl="0"/>
            <a:r>
              <a:rPr lang="en-US" b="1" dirty="0"/>
              <a:t>Architecture</a:t>
            </a:r>
            <a:endParaRPr lang="en-GB" b="1" dirty="0"/>
          </a:p>
          <a:p>
            <a:pPr lvl="0"/>
            <a:r>
              <a:rPr lang="en-US" b="1" dirty="0" err="1"/>
              <a:t>ssh</a:t>
            </a:r>
            <a:r>
              <a:rPr lang="en-US" b="1" dirty="0"/>
              <a:t>-key generation</a:t>
            </a:r>
            <a:endParaRPr lang="en-GB" b="1" dirty="0"/>
          </a:p>
          <a:p>
            <a:pPr lvl="0"/>
            <a:r>
              <a:rPr lang="en-US" b="1" dirty="0"/>
              <a:t>Copy SSH Key</a:t>
            </a:r>
            <a:endParaRPr lang="en-GB" b="1" dirty="0"/>
          </a:p>
          <a:p>
            <a:pPr lvl="0"/>
            <a:r>
              <a:rPr lang="en-US" b="1" dirty="0" err="1"/>
              <a:t>Ansible</a:t>
            </a:r>
            <a:r>
              <a:rPr lang="en-US" b="1" dirty="0"/>
              <a:t> </a:t>
            </a:r>
            <a:r>
              <a:rPr lang="en-US" b="1" dirty="0" err="1"/>
              <a:t>adhoc</a:t>
            </a:r>
            <a:r>
              <a:rPr lang="en-US" b="1" dirty="0"/>
              <a:t> Commands</a:t>
            </a:r>
            <a:endParaRPr lang="en-GB" b="1" dirty="0"/>
          </a:p>
          <a:p>
            <a:pPr lvl="0"/>
            <a:r>
              <a:rPr lang="en-US" b="1" dirty="0" err="1"/>
              <a:t>Ansible</a:t>
            </a:r>
            <a:r>
              <a:rPr lang="en-US" b="1" dirty="0"/>
              <a:t> Playbooks</a:t>
            </a:r>
            <a:endParaRPr lang="en-GB" b="1" dirty="0"/>
          </a:p>
          <a:p>
            <a:pPr lvl="0"/>
            <a:r>
              <a:rPr lang="en-US" b="1" dirty="0"/>
              <a:t>Execution of </a:t>
            </a:r>
            <a:r>
              <a:rPr lang="en-US" b="1" dirty="0" err="1"/>
              <a:t>Ansible</a:t>
            </a:r>
            <a:r>
              <a:rPr lang="en-US" b="1" dirty="0"/>
              <a:t> Playbooks</a:t>
            </a:r>
            <a:endParaRPr lang="en-GB" b="1" dirty="0"/>
          </a:p>
          <a:p>
            <a:pPr lvl="0"/>
            <a:r>
              <a:rPr lang="en-US" b="1" dirty="0" err="1"/>
              <a:t>Ansible</a:t>
            </a:r>
            <a:r>
              <a:rPr lang="en-US" b="1" dirty="0"/>
              <a:t> Modules</a:t>
            </a:r>
            <a:endParaRPr lang="en-GB" b="1" dirty="0"/>
          </a:p>
          <a:p>
            <a:pPr lvl="0"/>
            <a:r>
              <a:rPr lang="en-US" b="1" dirty="0"/>
              <a:t>Roles</a:t>
            </a:r>
            <a:endParaRPr lang="en-GB" b="1" dirty="0"/>
          </a:p>
          <a:p>
            <a:pPr lvl="0"/>
            <a:r>
              <a:rPr lang="en-US" b="1" dirty="0" err="1"/>
              <a:t>Ansible</a:t>
            </a:r>
            <a:r>
              <a:rPr lang="en-US" b="1" dirty="0"/>
              <a:t> Vault</a:t>
            </a:r>
            <a:endParaRPr lang="en-GB" b="1" dirty="0"/>
          </a:p>
          <a:p>
            <a:pPr lvl="0"/>
            <a:r>
              <a:rPr lang="en-US" b="1" dirty="0" err="1"/>
              <a:t>Ansible</a:t>
            </a:r>
            <a:r>
              <a:rPr lang="en-US" b="1" dirty="0"/>
              <a:t> Galaxy</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Configuration </a:t>
            </a:r>
            <a:r>
              <a:rPr lang="en-GB" dirty="0" err="1" smtClean="0"/>
              <a:t>Mgmt</a:t>
            </a:r>
            <a:r>
              <a:rPr lang="en-GB" dirty="0" smtClean="0"/>
              <a:t> Tool-</a:t>
            </a:r>
            <a:r>
              <a:rPr lang="en-GB" dirty="0" err="1" smtClean="0"/>
              <a:t>Ansible</a:t>
            </a:r>
            <a:endParaRPr lang="en-GB" dirty="0"/>
          </a:p>
        </p:txBody>
      </p:sp>
      <p:sp>
        <p:nvSpPr>
          <p:cNvPr id="7" name="Date Placeholder 6"/>
          <p:cNvSpPr>
            <a:spLocks noGrp="1"/>
          </p:cNvSpPr>
          <p:nvPr>
            <p:ph type="dt" sz="half" idx="10"/>
          </p:nvPr>
        </p:nvSpPr>
        <p:spPr/>
        <p:txBody>
          <a:bodyPr/>
          <a:lstStyle/>
          <a:p>
            <a:fld id="{9F31E826-DE5A-4B6A-B9C7-66C0DFB5DCE8}"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78587297"/>
      </p:ext>
    </p:extLst>
  </p:cSld>
  <p:clrMapOvr>
    <a:masterClrMapping/>
  </p:clrMapOvr>
  <mc:AlternateContent xmlns:mc="http://schemas.openxmlformats.org/markup-compatibility/2006" xmlns:p14="http://schemas.microsoft.com/office/powerpoint/2010/main">
    <mc:Choice Requires="p14">
      <p:transition spd="slow" p14:dur="2000" advTm="457"/>
    </mc:Choice>
    <mc:Fallback xmlns="">
      <p:transition spd="slow" advTm="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0"/>
            <a:r>
              <a:rPr lang="en-US" b="1" dirty="0" err="1"/>
              <a:t>Docker</a:t>
            </a:r>
            <a:r>
              <a:rPr lang="en-US" b="1" dirty="0"/>
              <a:t> Introduction</a:t>
            </a:r>
            <a:endParaRPr lang="en-GB" b="1" dirty="0"/>
          </a:p>
          <a:p>
            <a:pPr lvl="0"/>
            <a:r>
              <a:rPr lang="en-US" b="1" dirty="0"/>
              <a:t>Containerization </a:t>
            </a:r>
            <a:r>
              <a:rPr lang="en-US" b="1" dirty="0" err="1"/>
              <a:t>Vs</a:t>
            </a:r>
            <a:r>
              <a:rPr lang="en-US" b="1" dirty="0"/>
              <a:t> </a:t>
            </a:r>
            <a:r>
              <a:rPr lang="en-US" b="1" dirty="0" err="1"/>
              <a:t>Virtualisation</a:t>
            </a:r>
            <a:endParaRPr lang="en-GB" b="1" dirty="0"/>
          </a:p>
          <a:p>
            <a:pPr lvl="0"/>
            <a:r>
              <a:rPr lang="en-US" b="1" dirty="0" err="1"/>
              <a:t>Docker</a:t>
            </a:r>
            <a:r>
              <a:rPr lang="en-US" b="1" dirty="0"/>
              <a:t> </a:t>
            </a:r>
            <a:r>
              <a:rPr lang="en-US" b="1" dirty="0" err="1"/>
              <a:t>Vs</a:t>
            </a:r>
            <a:r>
              <a:rPr lang="en-US" b="1" dirty="0"/>
              <a:t> Virtual Machine</a:t>
            </a:r>
            <a:endParaRPr lang="en-GB" b="1" dirty="0"/>
          </a:p>
          <a:p>
            <a:pPr lvl="0"/>
            <a:r>
              <a:rPr lang="en-US" b="1" dirty="0" err="1"/>
              <a:t>Docker</a:t>
            </a:r>
            <a:r>
              <a:rPr lang="en-US" b="1" dirty="0"/>
              <a:t> Installation</a:t>
            </a:r>
            <a:endParaRPr lang="en-GB" b="1" dirty="0"/>
          </a:p>
          <a:p>
            <a:pPr lvl="0"/>
            <a:r>
              <a:rPr lang="en-US" b="1" dirty="0" err="1"/>
              <a:t>Dockerfile</a:t>
            </a:r>
            <a:endParaRPr lang="en-GB" b="1" dirty="0"/>
          </a:p>
          <a:p>
            <a:pPr lvl="0"/>
            <a:r>
              <a:rPr lang="en-US" b="1" dirty="0" err="1"/>
              <a:t>Dcoker</a:t>
            </a:r>
            <a:r>
              <a:rPr lang="en-US" b="1" dirty="0"/>
              <a:t> Image</a:t>
            </a:r>
            <a:endParaRPr lang="en-GB" b="1" dirty="0"/>
          </a:p>
          <a:p>
            <a:pPr lvl="0"/>
            <a:r>
              <a:rPr lang="en-US" b="1" dirty="0" err="1"/>
              <a:t>Docker</a:t>
            </a:r>
            <a:r>
              <a:rPr lang="en-US" b="1" dirty="0"/>
              <a:t> Container</a:t>
            </a:r>
            <a:endParaRPr lang="en-GB" b="1" dirty="0"/>
          </a:p>
          <a:p>
            <a:pPr lvl="0"/>
            <a:r>
              <a:rPr lang="en-US" b="1" dirty="0" err="1"/>
              <a:t>Docker</a:t>
            </a:r>
            <a:r>
              <a:rPr lang="en-US" b="1" dirty="0"/>
              <a:t> </a:t>
            </a:r>
            <a:r>
              <a:rPr lang="en-US" b="1" dirty="0" err="1"/>
              <a:t>Adhoc</a:t>
            </a:r>
            <a:r>
              <a:rPr lang="en-US" b="1" dirty="0"/>
              <a:t> Commands</a:t>
            </a:r>
            <a:endParaRPr lang="en-GB" b="1" dirty="0"/>
          </a:p>
          <a:p>
            <a:pPr lvl="0"/>
            <a:r>
              <a:rPr lang="en-US" b="1" dirty="0" err="1"/>
              <a:t>Docker</a:t>
            </a:r>
            <a:r>
              <a:rPr lang="en-US" b="1" dirty="0"/>
              <a:t> Networks</a:t>
            </a:r>
            <a:endParaRPr lang="en-GB" b="1" dirty="0"/>
          </a:p>
          <a:p>
            <a:endParaRPr lang="en-GB" dirty="0"/>
          </a:p>
        </p:txBody>
      </p:sp>
      <p:sp>
        <p:nvSpPr>
          <p:cNvPr id="2" name="Title 1"/>
          <p:cNvSpPr>
            <a:spLocks noGrp="1"/>
          </p:cNvSpPr>
          <p:nvPr>
            <p:ph type="title"/>
          </p:nvPr>
        </p:nvSpPr>
        <p:spPr/>
        <p:txBody>
          <a:bodyPr/>
          <a:lstStyle/>
          <a:p>
            <a:r>
              <a:rPr lang="en-GB" dirty="0" smtClean="0"/>
              <a:t>Container Tool-</a:t>
            </a:r>
            <a:r>
              <a:rPr lang="en-GB" dirty="0" err="1" smtClean="0"/>
              <a:t>Docker</a:t>
            </a:r>
            <a:endParaRPr lang="en-GB" dirty="0"/>
          </a:p>
        </p:txBody>
      </p:sp>
      <p:sp>
        <p:nvSpPr>
          <p:cNvPr id="7" name="Date Placeholder 6"/>
          <p:cNvSpPr>
            <a:spLocks noGrp="1"/>
          </p:cNvSpPr>
          <p:nvPr>
            <p:ph type="dt" sz="half" idx="10"/>
          </p:nvPr>
        </p:nvSpPr>
        <p:spPr/>
        <p:txBody>
          <a:bodyPr/>
          <a:lstStyle/>
          <a:p>
            <a:fld id="{C6579EA2-4910-4361-ADD1-59849C52C4E1}"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24</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45075788"/>
      </p:ext>
    </p:extLst>
  </p:cSld>
  <p:clrMapOvr>
    <a:masterClrMapping/>
  </p:clrMapOvr>
  <mc:AlternateContent xmlns:mc="http://schemas.openxmlformats.org/markup-compatibility/2006" xmlns:p14="http://schemas.microsoft.com/office/powerpoint/2010/main">
    <mc:Choice Requires="p14">
      <p:transition spd="slow" p14:dur="2000" advTm="486"/>
    </mc:Choice>
    <mc:Fallback xmlns="">
      <p:transition spd="slow" advTm="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b="1" dirty="0" err="1"/>
              <a:t>Docker</a:t>
            </a:r>
            <a:r>
              <a:rPr lang="en-US" b="1" dirty="0"/>
              <a:t> Volumes</a:t>
            </a:r>
            <a:endParaRPr lang="en-GB" b="1" dirty="0"/>
          </a:p>
          <a:p>
            <a:pPr lvl="0"/>
            <a:r>
              <a:rPr lang="en-US" b="1" dirty="0" err="1"/>
              <a:t>Docker</a:t>
            </a:r>
            <a:r>
              <a:rPr lang="en-US" b="1" dirty="0"/>
              <a:t> Keywords</a:t>
            </a:r>
            <a:endParaRPr lang="en-GB" b="1" dirty="0"/>
          </a:p>
          <a:p>
            <a:pPr lvl="0"/>
            <a:r>
              <a:rPr lang="en-US" b="1" dirty="0" err="1"/>
              <a:t>Dockerfile</a:t>
            </a:r>
            <a:r>
              <a:rPr lang="en-US" b="1" dirty="0"/>
              <a:t> Creation</a:t>
            </a:r>
            <a:endParaRPr lang="en-GB" b="1" dirty="0"/>
          </a:p>
          <a:p>
            <a:pPr lvl="0"/>
            <a:r>
              <a:rPr lang="en-US" b="1" dirty="0" err="1"/>
              <a:t>Docker</a:t>
            </a:r>
            <a:r>
              <a:rPr lang="en-US" b="1" dirty="0"/>
              <a:t> Images creation</a:t>
            </a:r>
            <a:endParaRPr lang="en-GB" b="1" dirty="0"/>
          </a:p>
          <a:p>
            <a:pPr lvl="0"/>
            <a:r>
              <a:rPr lang="en-US" b="1" dirty="0" err="1"/>
              <a:t>Docker</a:t>
            </a:r>
            <a:r>
              <a:rPr lang="en-US" b="1" dirty="0"/>
              <a:t> Images save to </a:t>
            </a:r>
            <a:r>
              <a:rPr lang="en-US" b="1" dirty="0" err="1"/>
              <a:t>Dockerhub</a:t>
            </a:r>
            <a:endParaRPr lang="en-GB" b="1" dirty="0"/>
          </a:p>
          <a:p>
            <a:pPr lvl="0"/>
            <a:r>
              <a:rPr lang="en-US" b="1" dirty="0" err="1"/>
              <a:t>Docker</a:t>
            </a:r>
            <a:r>
              <a:rPr lang="en-US" b="1" dirty="0"/>
              <a:t> Compose</a:t>
            </a:r>
            <a:endParaRPr lang="en-GB" b="1" dirty="0"/>
          </a:p>
          <a:p>
            <a:pPr lvl="0"/>
            <a:r>
              <a:rPr lang="en-US" b="1" dirty="0" err="1"/>
              <a:t>Docker</a:t>
            </a:r>
            <a:r>
              <a:rPr lang="en-US" b="1" dirty="0"/>
              <a:t> Swarm</a:t>
            </a:r>
            <a:endParaRPr lang="en-GB" b="1" dirty="0"/>
          </a:p>
          <a:p>
            <a:endParaRPr lang="en-GB" dirty="0"/>
          </a:p>
        </p:txBody>
      </p:sp>
      <p:sp>
        <p:nvSpPr>
          <p:cNvPr id="2" name="Title 1"/>
          <p:cNvSpPr>
            <a:spLocks noGrp="1"/>
          </p:cNvSpPr>
          <p:nvPr>
            <p:ph type="title"/>
          </p:nvPr>
        </p:nvSpPr>
        <p:spPr/>
        <p:txBody>
          <a:bodyPr/>
          <a:lstStyle/>
          <a:p>
            <a:r>
              <a:rPr lang="en-GB" dirty="0" err="1" smtClean="0"/>
              <a:t>Docker</a:t>
            </a:r>
            <a:endParaRPr lang="en-GB" dirty="0"/>
          </a:p>
        </p:txBody>
      </p:sp>
      <p:sp>
        <p:nvSpPr>
          <p:cNvPr id="7" name="Date Placeholder 6"/>
          <p:cNvSpPr>
            <a:spLocks noGrp="1"/>
          </p:cNvSpPr>
          <p:nvPr>
            <p:ph type="dt" sz="half" idx="10"/>
          </p:nvPr>
        </p:nvSpPr>
        <p:spPr/>
        <p:txBody>
          <a:bodyPr/>
          <a:lstStyle/>
          <a:p>
            <a:fld id="{7E6B4E1B-556B-445E-90C7-B57186F8E2BD}"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4467989"/>
      </p:ext>
    </p:extLst>
  </p:cSld>
  <p:clrMapOvr>
    <a:masterClrMapping/>
  </p:clrMapOvr>
  <mc:AlternateContent xmlns:mc="http://schemas.openxmlformats.org/markup-compatibility/2006" xmlns:p14="http://schemas.microsoft.com/office/powerpoint/2010/main">
    <mc:Choice Requires="p14">
      <p:transition spd="slow" p14:dur="2000" advTm="454"/>
    </mc:Choice>
    <mc:Fallback xmlns="">
      <p:transition spd="slow" advTm="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lvl="0"/>
            <a:r>
              <a:rPr lang="en-US" b="1" dirty="0" err="1"/>
              <a:t>Kubernetes</a:t>
            </a:r>
            <a:r>
              <a:rPr lang="en-US" b="1" dirty="0"/>
              <a:t> Introduction</a:t>
            </a:r>
            <a:endParaRPr lang="en-GB" b="1" dirty="0"/>
          </a:p>
          <a:p>
            <a:pPr lvl="0"/>
            <a:r>
              <a:rPr lang="en-US" b="1" dirty="0"/>
              <a:t>Architecture</a:t>
            </a:r>
            <a:endParaRPr lang="en-GB" b="1" dirty="0"/>
          </a:p>
          <a:p>
            <a:pPr lvl="0"/>
            <a:r>
              <a:rPr lang="en-US" b="1" dirty="0" err="1"/>
              <a:t>Kubernetes</a:t>
            </a:r>
            <a:r>
              <a:rPr lang="en-US" b="1" dirty="0"/>
              <a:t> Cluster(Self-Managed) Setup Using </a:t>
            </a:r>
            <a:r>
              <a:rPr lang="en-US" b="1" dirty="0" err="1"/>
              <a:t>Kubeadm</a:t>
            </a:r>
            <a:r>
              <a:rPr lang="en-US" b="1" dirty="0"/>
              <a:t>.</a:t>
            </a:r>
            <a:endParaRPr lang="en-GB" b="1" dirty="0"/>
          </a:p>
          <a:p>
            <a:pPr lvl="0"/>
            <a:r>
              <a:rPr lang="en-US" b="1" dirty="0" err="1"/>
              <a:t>Kubernetes</a:t>
            </a:r>
            <a:r>
              <a:rPr lang="en-US" b="1" dirty="0"/>
              <a:t> Namespace</a:t>
            </a:r>
            <a:endParaRPr lang="en-GB" b="1" dirty="0"/>
          </a:p>
          <a:p>
            <a:pPr lvl="0"/>
            <a:r>
              <a:rPr lang="en-US" b="1" dirty="0" err="1"/>
              <a:t>Kubernetes</a:t>
            </a:r>
            <a:r>
              <a:rPr lang="en-US" b="1" dirty="0"/>
              <a:t> Objects o POD o Replication Controller o Replica Set o Daemon Set o Deployment Rolling Update Recreate o </a:t>
            </a:r>
            <a:r>
              <a:rPr lang="en-US" b="1" dirty="0" err="1"/>
              <a:t>Stateful</a:t>
            </a:r>
            <a:r>
              <a:rPr lang="en-US" b="1" dirty="0"/>
              <a:t> Set o Service o Volumes o Persistent Volume o Persistent Volume Claim o Dynamic Volumes o </a:t>
            </a:r>
            <a:r>
              <a:rPr lang="en-US" b="1" dirty="0" err="1"/>
              <a:t>Config</a:t>
            </a:r>
            <a:r>
              <a:rPr lang="en-US" b="1" dirty="0"/>
              <a:t> Maps &amp; Secrets</a:t>
            </a:r>
            <a:endParaRPr lang="en-GB" b="1" dirty="0"/>
          </a:p>
          <a:p>
            <a:pPr lvl="0"/>
            <a:r>
              <a:rPr lang="en-US" b="1" dirty="0"/>
              <a:t>HPA &amp; Metrics Server</a:t>
            </a:r>
            <a:endParaRPr lang="en-GB" b="1" dirty="0"/>
          </a:p>
          <a:p>
            <a:pPr lvl="0"/>
            <a:r>
              <a:rPr lang="en-US" b="1" dirty="0" err="1"/>
              <a:t>Kubernetes</a:t>
            </a:r>
            <a:r>
              <a:rPr lang="en-US" b="1" dirty="0"/>
              <a:t> Cluster Setup In AWS Using KOPS</a:t>
            </a:r>
            <a:endParaRPr lang="en-GB" b="1" dirty="0"/>
          </a:p>
          <a:p>
            <a:pPr lvl="0"/>
            <a:r>
              <a:rPr lang="en-US" b="1" dirty="0"/>
              <a:t>EKS </a:t>
            </a:r>
            <a:r>
              <a:rPr lang="en-US" b="1" dirty="0" err="1"/>
              <a:t>Kubernetes</a:t>
            </a:r>
            <a:r>
              <a:rPr lang="en-US" b="1" dirty="0"/>
              <a:t> Cluster Setup Using </a:t>
            </a:r>
            <a:r>
              <a:rPr lang="en-US" b="1" dirty="0" err="1"/>
              <a:t>Terraform</a:t>
            </a:r>
            <a:endParaRPr lang="en-GB" b="1" dirty="0"/>
          </a:p>
          <a:p>
            <a:pPr lvl="0"/>
            <a:r>
              <a:rPr lang="en-US" b="1" dirty="0"/>
              <a:t>Load balancer Service</a:t>
            </a:r>
            <a:endParaRPr lang="en-GB" b="1" dirty="0"/>
          </a:p>
          <a:p>
            <a:endParaRPr lang="en-GB" dirty="0"/>
          </a:p>
        </p:txBody>
      </p:sp>
      <p:sp>
        <p:nvSpPr>
          <p:cNvPr id="2" name="Title 1"/>
          <p:cNvSpPr>
            <a:spLocks noGrp="1"/>
          </p:cNvSpPr>
          <p:nvPr>
            <p:ph type="title"/>
          </p:nvPr>
        </p:nvSpPr>
        <p:spPr/>
        <p:txBody>
          <a:bodyPr>
            <a:normAutofit fontScale="90000"/>
          </a:bodyPr>
          <a:lstStyle/>
          <a:p>
            <a:r>
              <a:rPr lang="en-GB" dirty="0" smtClean="0"/>
              <a:t>Container Orchestration Tool-</a:t>
            </a:r>
            <a:r>
              <a:rPr lang="en-GB" dirty="0" err="1" smtClean="0"/>
              <a:t>Kubernetes</a:t>
            </a:r>
            <a:endParaRPr lang="en-GB" dirty="0"/>
          </a:p>
        </p:txBody>
      </p:sp>
      <p:sp>
        <p:nvSpPr>
          <p:cNvPr id="7" name="Date Placeholder 6"/>
          <p:cNvSpPr>
            <a:spLocks noGrp="1"/>
          </p:cNvSpPr>
          <p:nvPr>
            <p:ph type="dt" sz="half" idx="10"/>
          </p:nvPr>
        </p:nvSpPr>
        <p:spPr/>
        <p:txBody>
          <a:bodyPr/>
          <a:lstStyle/>
          <a:p>
            <a:fld id="{DF54FE8D-560D-4D61-BF0E-287BE9DE925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9435046"/>
      </p:ext>
    </p:extLst>
  </p:cSld>
  <p:clrMapOvr>
    <a:masterClrMapping/>
  </p:clrMapOvr>
  <mc:AlternateContent xmlns:mc="http://schemas.openxmlformats.org/markup-compatibility/2006" xmlns:p14="http://schemas.microsoft.com/office/powerpoint/2010/main">
    <mc:Choice Requires="p14">
      <p:transition spd="slow" p14:dur="2000" advTm="480"/>
    </mc:Choice>
    <mc:Fallback xmlns="">
      <p:transition spd="slow"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lvl="0"/>
            <a:r>
              <a:rPr lang="en-US" b="1" dirty="0"/>
              <a:t>Ingress Controller &amp; Resource</a:t>
            </a:r>
            <a:endParaRPr lang="en-GB" b="1" dirty="0"/>
          </a:p>
          <a:p>
            <a:pPr lvl="0"/>
            <a:r>
              <a:rPr lang="en-US" b="1" dirty="0" err="1"/>
              <a:t>Liveness</a:t>
            </a:r>
            <a:r>
              <a:rPr lang="en-US" b="1" dirty="0"/>
              <a:t> &amp; Readiness probes</a:t>
            </a:r>
            <a:endParaRPr lang="en-GB" b="1" dirty="0"/>
          </a:p>
          <a:p>
            <a:pPr lvl="0"/>
            <a:r>
              <a:rPr lang="en-US" b="1" dirty="0" err="1"/>
              <a:t>Kubernetes</a:t>
            </a:r>
            <a:r>
              <a:rPr lang="en-US" b="1" dirty="0"/>
              <a:t> RBAC</a:t>
            </a:r>
            <a:endParaRPr lang="en-GB" b="1" dirty="0"/>
          </a:p>
          <a:p>
            <a:pPr lvl="0"/>
            <a:r>
              <a:rPr lang="en-US" b="1" dirty="0" err="1"/>
              <a:t>Kubernetes</a:t>
            </a:r>
            <a:r>
              <a:rPr lang="en-US" b="1" dirty="0"/>
              <a:t> &amp; Jenkins Integration</a:t>
            </a:r>
            <a:endParaRPr lang="en-GB" b="1" dirty="0"/>
          </a:p>
          <a:p>
            <a:pPr lvl="0"/>
            <a:r>
              <a:rPr lang="en-US" b="1" dirty="0" err="1"/>
              <a:t>Kubernetes</a:t>
            </a:r>
            <a:r>
              <a:rPr lang="en-US" b="1" dirty="0"/>
              <a:t> Dashboard Setup</a:t>
            </a:r>
            <a:endParaRPr lang="en-GB" b="1" dirty="0"/>
          </a:p>
          <a:p>
            <a:pPr lvl="0"/>
            <a:r>
              <a:rPr lang="en-US" b="1" dirty="0"/>
              <a:t>Helm</a:t>
            </a:r>
            <a:endParaRPr lang="en-GB" b="1" dirty="0"/>
          </a:p>
          <a:p>
            <a:pPr lvl="0"/>
            <a:r>
              <a:rPr lang="en-US" b="1" dirty="0"/>
              <a:t>Monitor </a:t>
            </a:r>
            <a:r>
              <a:rPr lang="en-US" b="1" dirty="0" err="1"/>
              <a:t>Kubernetes</a:t>
            </a:r>
            <a:r>
              <a:rPr lang="en-US" b="1" dirty="0"/>
              <a:t> Using Prometheus And </a:t>
            </a:r>
            <a:r>
              <a:rPr lang="en-US" b="1" dirty="0" err="1"/>
              <a:t>Grafana</a:t>
            </a:r>
            <a:r>
              <a:rPr lang="en-US" b="1" dirty="0"/>
              <a:t>.</a:t>
            </a:r>
            <a:endParaRPr lang="en-GB" b="1" dirty="0"/>
          </a:p>
          <a:p>
            <a:pPr lvl="0"/>
            <a:r>
              <a:rPr lang="en-US" b="1" dirty="0"/>
              <a:t>Log aggregation Using EFK</a:t>
            </a:r>
            <a:endParaRPr lang="en-GB" b="1" dirty="0"/>
          </a:p>
          <a:p>
            <a:endParaRPr lang="en-GB" dirty="0"/>
          </a:p>
        </p:txBody>
      </p:sp>
      <p:sp>
        <p:nvSpPr>
          <p:cNvPr id="2" name="Title 1"/>
          <p:cNvSpPr>
            <a:spLocks noGrp="1"/>
          </p:cNvSpPr>
          <p:nvPr>
            <p:ph type="title"/>
          </p:nvPr>
        </p:nvSpPr>
        <p:spPr/>
        <p:txBody>
          <a:bodyPr/>
          <a:lstStyle/>
          <a:p>
            <a:r>
              <a:rPr lang="en-GB" dirty="0" err="1" smtClean="0"/>
              <a:t>Kubernetes</a:t>
            </a:r>
            <a:endParaRPr lang="en-GB" dirty="0"/>
          </a:p>
        </p:txBody>
      </p:sp>
      <p:sp>
        <p:nvSpPr>
          <p:cNvPr id="7" name="Date Placeholder 6"/>
          <p:cNvSpPr>
            <a:spLocks noGrp="1"/>
          </p:cNvSpPr>
          <p:nvPr>
            <p:ph type="dt" sz="half" idx="10"/>
          </p:nvPr>
        </p:nvSpPr>
        <p:spPr/>
        <p:txBody>
          <a:bodyPr/>
          <a:lstStyle/>
          <a:p>
            <a:fld id="{11C9981B-6919-4644-9279-375D76611B3C}"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27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2171273"/>
      </p:ext>
    </p:extLst>
  </p:cSld>
  <p:clrMapOvr>
    <a:masterClrMapping/>
  </p:clrMapOvr>
  <mc:AlternateContent xmlns:mc="http://schemas.openxmlformats.org/markup-compatibility/2006" xmlns:p14="http://schemas.microsoft.com/office/powerpoint/2010/main">
    <mc:Choice Requires="p14">
      <p:transition spd="slow" p14:dur="2000" advTm="502"/>
    </mc:Choice>
    <mc:Fallback xmlns="">
      <p:transition spd="slow" advTm="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428750"/>
            <a:ext cx="7128792"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251D3259-5CA3-4A71-8B43-E320C186F541}" type="datetime1">
              <a:rPr lang="en-GB" smtClean="0"/>
              <a:t>21/10/2023</a:t>
            </a:fld>
            <a:endParaRPr lang="en-GB"/>
          </a:p>
        </p:txBody>
      </p:sp>
      <p:sp>
        <p:nvSpPr>
          <p:cNvPr id="6" name="Footer Placeholder 5"/>
          <p:cNvSpPr>
            <a:spLocks noGrp="1"/>
          </p:cNvSpPr>
          <p:nvPr>
            <p:ph type="ftr" sz="quarter" idx="11"/>
          </p:nvPr>
        </p:nvSpPr>
        <p:spPr/>
        <p:txBody>
          <a:bodyPr/>
          <a:lstStyle/>
          <a:p>
            <a:r>
              <a:rPr lang="en-GB" smtClean="0"/>
              <a:t>RAM TECHNOLOGIES</a:t>
            </a:r>
            <a:endParaRPr lang="en-GB"/>
          </a:p>
        </p:txBody>
      </p:sp>
      <p:sp>
        <p:nvSpPr>
          <p:cNvPr id="7" name="Slide Number Placeholder 6"/>
          <p:cNvSpPr>
            <a:spLocks noGrp="1"/>
          </p:cNvSpPr>
          <p:nvPr>
            <p:ph type="sldNum" sz="quarter" idx="12"/>
          </p:nvPr>
        </p:nvSpPr>
        <p:spPr/>
        <p:txBody>
          <a:bodyPr/>
          <a:lstStyle/>
          <a:p>
            <a:fld id="{781BEA67-9482-4C87-9702-AA3D565E1333}" type="slidenum">
              <a:rPr lang="en-GB" smtClean="0"/>
              <a:t>28</a:t>
            </a:fld>
            <a:endParaRPr lang="en-GB"/>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84836737"/>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29</a:t>
            </a:fld>
            <a:endParaRPr lang="en-GB"/>
          </a:p>
        </p:txBody>
      </p:sp>
      <p:sp>
        <p:nvSpPr>
          <p:cNvPr id="6" name="Rectangle 5"/>
          <p:cNvSpPr/>
          <p:nvPr/>
        </p:nvSpPr>
        <p:spPr>
          <a:xfrm>
            <a:off x="1187624" y="1582341"/>
            <a:ext cx="6408712" cy="2862322"/>
          </a:xfrm>
          <a:prstGeom prst="rect">
            <a:avLst/>
          </a:prstGeom>
        </p:spPr>
        <p:txBody>
          <a:bodyPr wrap="square">
            <a:spAutoFit/>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p:txBody>
      </p:sp>
    </p:spTree>
    <p:extLst>
      <p:ext uri="{BB962C8B-B14F-4D97-AF65-F5344CB8AC3E}">
        <p14:creationId xmlns:p14="http://schemas.microsoft.com/office/powerpoint/2010/main" val="729844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Trending Course!!!</a:t>
            </a:r>
            <a:endParaRPr lang="en-GB" dirty="0"/>
          </a:p>
        </p:txBody>
      </p:sp>
      <p:sp>
        <p:nvSpPr>
          <p:cNvPr id="3" name="Subtitle 2"/>
          <p:cNvSpPr>
            <a:spLocks noGrp="1"/>
          </p:cNvSpPr>
          <p:nvPr>
            <p:ph type="subTitle" idx="1"/>
          </p:nvPr>
        </p:nvSpPr>
        <p:spPr/>
        <p:txBody>
          <a:bodyPr>
            <a:normAutofit/>
          </a:bodyPr>
          <a:lstStyle/>
          <a:p>
            <a:r>
              <a:rPr lang="en-GB" sz="3200" b="1" dirty="0" smtClean="0"/>
              <a:t>AWS </a:t>
            </a:r>
            <a:r>
              <a:rPr lang="en-GB" sz="3200" b="1" dirty="0" err="1" smtClean="0"/>
              <a:t>DevOps</a:t>
            </a:r>
            <a:endParaRPr lang="en-GB" sz="3200" b="1" dirty="0"/>
          </a:p>
        </p:txBody>
      </p:sp>
      <p:sp>
        <p:nvSpPr>
          <p:cNvPr id="7" name="Date Placeholder 6"/>
          <p:cNvSpPr>
            <a:spLocks noGrp="1"/>
          </p:cNvSpPr>
          <p:nvPr>
            <p:ph type="dt" sz="half" idx="10"/>
          </p:nvPr>
        </p:nvSpPr>
        <p:spPr/>
        <p:txBody>
          <a:bodyPr/>
          <a:lstStyle/>
          <a:p>
            <a:fld id="{16228351-5F36-4099-86B8-427BE91FC15A}"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3</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92746208"/>
      </p:ext>
    </p:extLst>
  </p:cSld>
  <p:clrMapOvr>
    <a:masterClrMapping/>
  </p:clrMapOvr>
  <mc:AlternateContent xmlns:mc="http://schemas.openxmlformats.org/markup-compatibility/2006" xmlns:p14="http://schemas.microsoft.com/office/powerpoint/2010/main">
    <mc:Choice Requires="p14">
      <p:transition spd="slow" p14:dur="2000" advTm="550"/>
    </mc:Choice>
    <mc:Fallback xmlns="">
      <p:transition spd="slow" advTm="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 What is SDLC?</a:t>
            </a:r>
          </a:p>
          <a:p>
            <a:r>
              <a:rPr lang="en-GB" dirty="0"/>
              <a:t>The Software Development Life Cycle (SDLC) is a well-defined procedure for producing high-quality, low-cost software in the shortest amount of time possible. The SDLC's purpose is to create exceptional software that exceeds all customer expectations and demands. The SDLC develops and describes a detailed plan that includes stages, or phases, each with its own process and deliverables. It describes the entire development process, including all tasks involved in planning, developing, testing, and distributing a software product.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30</a:t>
            </a:fld>
            <a:endParaRPr lang="en-GB"/>
          </a:p>
        </p:txBody>
      </p:sp>
      <p:sp>
        <p:nvSpPr>
          <p:cNvPr id="6" name="Title 5"/>
          <p:cNvSpPr>
            <a:spLocks noGrp="1"/>
          </p:cNvSpPr>
          <p:nvPr>
            <p:ph type="title"/>
          </p:nvPr>
        </p:nvSpPr>
        <p:spPr/>
        <p:txBody>
          <a:bodyPr/>
          <a:lstStyle/>
          <a:p>
            <a:r>
              <a:rPr lang="en-GB" dirty="0" smtClean="0"/>
              <a:t>SDLC</a:t>
            </a:r>
            <a:endParaRPr lang="en-GB" dirty="0"/>
          </a:p>
        </p:txBody>
      </p:sp>
    </p:spTree>
    <p:extLst>
      <p:ext uri="{BB962C8B-B14F-4D97-AF65-F5344CB8AC3E}">
        <p14:creationId xmlns:p14="http://schemas.microsoft.com/office/powerpoint/2010/main" val="3582553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Types</a:t>
            </a:r>
          </a:p>
          <a:p>
            <a:r>
              <a:rPr lang="en-US" dirty="0" smtClean="0"/>
              <a:t>Waterfall model-</a:t>
            </a:r>
            <a:r>
              <a:rPr lang="en-US" dirty="0" err="1" smtClean="0"/>
              <a:t>Monthwise</a:t>
            </a:r>
            <a:endParaRPr lang="en-US" dirty="0" smtClean="0"/>
          </a:p>
          <a:p>
            <a:r>
              <a:rPr lang="en-US" dirty="0"/>
              <a:t>Agile or scrum </a:t>
            </a:r>
            <a:r>
              <a:rPr lang="en-US" dirty="0" smtClean="0"/>
              <a:t>Model-2 weeks</a:t>
            </a:r>
            <a:endParaRPr lang="en-US" dirty="0"/>
          </a:p>
          <a:p>
            <a:r>
              <a:rPr lang="en-US" dirty="0" err="1"/>
              <a:t>Kanban</a:t>
            </a:r>
            <a:r>
              <a:rPr lang="en-US" dirty="0"/>
              <a:t> </a:t>
            </a:r>
            <a:r>
              <a:rPr lang="en-US" dirty="0" smtClean="0"/>
              <a:t>model-Everyday</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31</a:t>
            </a:fld>
            <a:endParaRPr lang="en-GB"/>
          </a:p>
        </p:txBody>
      </p:sp>
      <p:sp>
        <p:nvSpPr>
          <p:cNvPr id="6" name="Title 5"/>
          <p:cNvSpPr>
            <a:spLocks noGrp="1"/>
          </p:cNvSpPr>
          <p:nvPr>
            <p:ph type="title"/>
          </p:nvPr>
        </p:nvSpPr>
        <p:spPr/>
        <p:txBody>
          <a:bodyPr/>
          <a:lstStyle/>
          <a:p>
            <a:r>
              <a:rPr lang="en-GB" dirty="0" smtClean="0"/>
              <a:t>SDLC MODELS</a:t>
            </a:r>
            <a:endParaRPr lang="en-GB" dirty="0"/>
          </a:p>
        </p:txBody>
      </p:sp>
    </p:spTree>
    <p:extLst>
      <p:ext uri="{BB962C8B-B14F-4D97-AF65-F5344CB8AC3E}">
        <p14:creationId xmlns:p14="http://schemas.microsoft.com/office/powerpoint/2010/main" val="2347458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The waterfall model follows a linear and sequential approach to software development.</a:t>
            </a:r>
          </a:p>
          <a:p>
            <a:r>
              <a:rPr lang="en-GB" dirty="0"/>
              <a:t> It consists of distinct phases, such as requirements gathering, design, implementation, testing, deployment, and maintenance. </a:t>
            </a:r>
          </a:p>
          <a:p>
            <a:r>
              <a:rPr lang="en-GB" dirty="0"/>
              <a:t>Each phase is completed before moving on to the next, making it a rigid and structured model.</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32</a:t>
            </a:fld>
            <a:endParaRPr lang="en-GB"/>
          </a:p>
        </p:txBody>
      </p:sp>
      <p:sp>
        <p:nvSpPr>
          <p:cNvPr id="6" name="Title 5"/>
          <p:cNvSpPr>
            <a:spLocks noGrp="1"/>
          </p:cNvSpPr>
          <p:nvPr>
            <p:ph type="title"/>
          </p:nvPr>
        </p:nvSpPr>
        <p:spPr/>
        <p:txBody>
          <a:bodyPr/>
          <a:lstStyle/>
          <a:p>
            <a:r>
              <a:rPr lang="en-US" dirty="0"/>
              <a:t>Waterfall model</a:t>
            </a:r>
            <a:endParaRPr lang="en-GB" dirty="0"/>
          </a:p>
        </p:txBody>
      </p:sp>
    </p:spTree>
    <p:extLst>
      <p:ext uri="{BB962C8B-B14F-4D97-AF65-F5344CB8AC3E}">
        <p14:creationId xmlns:p14="http://schemas.microsoft.com/office/powerpoint/2010/main" val="2516343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33</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59"/>
            <a:ext cx="7992888" cy="446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39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solidFill>
                  <a:srgbClr val="374151"/>
                </a:solidFill>
                <a:latin typeface="Söhne"/>
              </a:rPr>
              <a:t>Agile is an iterative and incremental SDLC model that emphasizes flexibility, collaboration, and rapid delivery.</a:t>
            </a:r>
          </a:p>
          <a:p>
            <a:r>
              <a:rPr lang="en-US" dirty="0">
                <a:solidFill>
                  <a:srgbClr val="374151"/>
                </a:solidFill>
                <a:latin typeface="Söhne"/>
              </a:rPr>
              <a:t> It involves breaking the development process into small iterations called sprints, where requirements, development, and testing occur concurrently. </a:t>
            </a:r>
          </a:p>
          <a:p>
            <a:r>
              <a:rPr lang="en-US" dirty="0">
                <a:solidFill>
                  <a:srgbClr val="374151"/>
                </a:solidFill>
                <a:latin typeface="Söhne"/>
              </a:rPr>
              <a:t>Agile methods, such as Scrum and </a:t>
            </a:r>
            <a:r>
              <a:rPr lang="en-US" dirty="0" err="1">
                <a:solidFill>
                  <a:srgbClr val="374151"/>
                </a:solidFill>
                <a:latin typeface="Söhne"/>
              </a:rPr>
              <a:t>Kanban</a:t>
            </a:r>
            <a:r>
              <a:rPr lang="en-US" dirty="0">
                <a:solidFill>
                  <a:srgbClr val="374151"/>
                </a:solidFill>
                <a:latin typeface="Söhne"/>
              </a:rPr>
              <a:t>, promote adaptive planning and regular customer feedback.</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34</a:t>
            </a:fld>
            <a:endParaRPr lang="en-GB"/>
          </a:p>
        </p:txBody>
      </p:sp>
      <p:sp>
        <p:nvSpPr>
          <p:cNvPr id="6" name="Title 5"/>
          <p:cNvSpPr>
            <a:spLocks noGrp="1"/>
          </p:cNvSpPr>
          <p:nvPr>
            <p:ph type="title"/>
          </p:nvPr>
        </p:nvSpPr>
        <p:spPr/>
        <p:txBody>
          <a:bodyPr/>
          <a:lstStyle/>
          <a:p>
            <a:r>
              <a:rPr lang="en-GB" dirty="0"/>
              <a:t>Agile or scrum Model</a:t>
            </a:r>
          </a:p>
        </p:txBody>
      </p:sp>
    </p:spTree>
    <p:extLst>
      <p:ext uri="{BB962C8B-B14F-4D97-AF65-F5344CB8AC3E}">
        <p14:creationId xmlns:p14="http://schemas.microsoft.com/office/powerpoint/2010/main" val="37172541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35</a:t>
            </a:fld>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267" y="1556791"/>
            <a:ext cx="7491158" cy="426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068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solidFill>
                  <a:srgbClr val="374151"/>
                </a:solidFill>
                <a:latin typeface="Söhne"/>
              </a:rPr>
              <a:t>Kanban</a:t>
            </a:r>
            <a:r>
              <a:rPr lang="en-US" dirty="0">
                <a:solidFill>
                  <a:srgbClr val="374151"/>
                </a:solidFill>
                <a:latin typeface="Söhne"/>
              </a:rPr>
              <a:t> is a project management method that originated in the manufacturing industry but has been widely adopted in software development and other knowledge work domains.</a:t>
            </a:r>
          </a:p>
          <a:p>
            <a:r>
              <a:rPr lang="en-US" dirty="0">
                <a:solidFill>
                  <a:srgbClr val="374151"/>
                </a:solidFill>
                <a:latin typeface="Söhne"/>
              </a:rPr>
              <a:t> It provides a visual framework for managing tasks and workflows, promoting efficiency, transparency, and continuous improvement</a:t>
            </a:r>
            <a:endParaRPr lang="en-US"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36</a:t>
            </a:fld>
            <a:endParaRPr lang="en-GB"/>
          </a:p>
        </p:txBody>
      </p:sp>
      <p:sp>
        <p:nvSpPr>
          <p:cNvPr id="6" name="Title 5"/>
          <p:cNvSpPr>
            <a:spLocks noGrp="1"/>
          </p:cNvSpPr>
          <p:nvPr>
            <p:ph type="title"/>
          </p:nvPr>
        </p:nvSpPr>
        <p:spPr/>
        <p:txBody>
          <a:bodyPr/>
          <a:lstStyle/>
          <a:p>
            <a:r>
              <a:rPr lang="en-US" dirty="0" err="1"/>
              <a:t>Kanban</a:t>
            </a:r>
            <a:r>
              <a:rPr lang="en-US" dirty="0"/>
              <a:t> model</a:t>
            </a:r>
            <a:endParaRPr lang="en-GB" dirty="0"/>
          </a:p>
        </p:txBody>
      </p:sp>
    </p:spTree>
    <p:extLst>
      <p:ext uri="{BB962C8B-B14F-4D97-AF65-F5344CB8AC3E}">
        <p14:creationId xmlns:p14="http://schemas.microsoft.com/office/powerpoint/2010/main" val="213060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37</a:t>
            </a:fld>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1556792"/>
            <a:ext cx="7920880" cy="439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479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38</a:t>
            </a:fld>
            <a:endParaRPr lang="en-GB"/>
          </a:p>
        </p:txBody>
      </p:sp>
      <p:sp>
        <p:nvSpPr>
          <p:cNvPr id="5" name="Rectangle 4"/>
          <p:cNvSpPr/>
          <p:nvPr/>
        </p:nvSpPr>
        <p:spPr>
          <a:xfrm>
            <a:off x="467545" y="1844824"/>
            <a:ext cx="7848872" cy="2862322"/>
          </a:xfrm>
          <a:prstGeom prst="rect">
            <a:avLst/>
          </a:prstGeom>
        </p:spPr>
        <p:txBody>
          <a:bodyPr wrap="square">
            <a:spAutoFit/>
          </a:bodyPr>
          <a:lstStyle/>
          <a:p>
            <a:r>
              <a:rPr lang="en-GB" dirty="0" err="1"/>
              <a:t>DevOps</a:t>
            </a:r>
            <a:r>
              <a:rPr lang="en-GB" dirty="0"/>
              <a:t> </a:t>
            </a:r>
            <a:r>
              <a:rPr lang="en-GB" dirty="0" err="1"/>
              <a:t>Vs</a:t>
            </a:r>
            <a:r>
              <a:rPr lang="en-GB" dirty="0"/>
              <a:t> </a:t>
            </a:r>
            <a:r>
              <a:rPr lang="en-GB" dirty="0" smtClean="0"/>
              <a:t>Agile</a:t>
            </a:r>
          </a:p>
          <a:p>
            <a:endParaRPr lang="en-GB" dirty="0"/>
          </a:p>
          <a:p>
            <a:r>
              <a:rPr lang="en-GB" dirty="0" smtClean="0"/>
              <a:t>Agile </a:t>
            </a:r>
            <a:r>
              <a:rPr lang="en-GB" dirty="0"/>
              <a:t>is a set of values and principles about how to develop software in a systematic way</a:t>
            </a:r>
            <a:r>
              <a:rPr lang="en-GB" dirty="0" smtClean="0"/>
              <a:t>.</a:t>
            </a:r>
          </a:p>
          <a:p>
            <a:endParaRPr lang="en-GB" dirty="0"/>
          </a:p>
          <a:p>
            <a:r>
              <a:rPr lang="en-GB" dirty="0"/>
              <a:t>Where as </a:t>
            </a:r>
            <a:r>
              <a:rPr lang="en-GB" dirty="0" err="1"/>
              <a:t>DevOPs</a:t>
            </a:r>
            <a:r>
              <a:rPr lang="en-GB" dirty="0"/>
              <a:t> is a way to quickly, easily and </a:t>
            </a:r>
            <a:r>
              <a:rPr lang="en-GB" dirty="0" smtClean="0"/>
              <a:t>repeatedly </a:t>
            </a:r>
            <a:r>
              <a:rPr lang="en-GB" dirty="0"/>
              <a:t>move that software </a:t>
            </a:r>
            <a:r>
              <a:rPr lang="en-GB" dirty="0" smtClean="0"/>
              <a:t>into production </a:t>
            </a:r>
            <a:r>
              <a:rPr lang="en-GB" dirty="0"/>
              <a:t>infrastructure, in a safe and simple way</a:t>
            </a:r>
            <a:r>
              <a:rPr lang="en-GB" dirty="0" smtClean="0"/>
              <a:t>.</a:t>
            </a:r>
          </a:p>
          <a:p>
            <a:endParaRPr lang="en-GB" dirty="0"/>
          </a:p>
          <a:p>
            <a:r>
              <a:rPr lang="en-GB" dirty="0"/>
              <a:t>In </a:t>
            </a:r>
            <a:r>
              <a:rPr lang="en-GB" dirty="0" err="1"/>
              <a:t>oder</a:t>
            </a:r>
            <a:r>
              <a:rPr lang="en-GB" dirty="0"/>
              <a:t> to achieve that we use a set of </a:t>
            </a:r>
            <a:r>
              <a:rPr lang="en-GB" dirty="0" err="1"/>
              <a:t>DevOps</a:t>
            </a:r>
            <a:r>
              <a:rPr lang="en-GB" dirty="0"/>
              <a:t> tools and techniques.</a:t>
            </a:r>
          </a:p>
          <a:p>
            <a:endParaRPr lang="en-GB" dirty="0"/>
          </a:p>
        </p:txBody>
      </p:sp>
    </p:spTree>
    <p:extLst>
      <p:ext uri="{BB962C8B-B14F-4D97-AF65-F5344CB8AC3E}">
        <p14:creationId xmlns:p14="http://schemas.microsoft.com/office/powerpoint/2010/main" val="1453016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7584" y="1772816"/>
            <a:ext cx="7408333" cy="4248472"/>
          </a:xfrm>
        </p:spPr>
        <p:txBody>
          <a:bodyPr>
            <a:normAutofit fontScale="92500" lnSpcReduction="10000"/>
          </a:bodyPr>
          <a:lstStyle/>
          <a:p>
            <a:r>
              <a:rPr lang="en-GB" dirty="0" err="1"/>
              <a:t>DevOps</a:t>
            </a:r>
            <a:r>
              <a:rPr lang="en-GB" dirty="0"/>
              <a:t> is a methodology. </a:t>
            </a:r>
            <a:endParaRPr lang="en-GB" dirty="0" smtClean="0"/>
          </a:p>
          <a:p>
            <a:r>
              <a:rPr lang="en-GB" dirty="0" smtClean="0"/>
              <a:t>It </a:t>
            </a:r>
            <a:r>
              <a:rPr lang="en-GB" dirty="0"/>
              <a:t>is a combination of Development + Operations </a:t>
            </a:r>
            <a:endParaRPr lang="en-GB" dirty="0" smtClean="0"/>
          </a:p>
          <a:p>
            <a:r>
              <a:rPr lang="en-GB" dirty="0" err="1" smtClean="0"/>
              <a:t>DevOps</a:t>
            </a:r>
            <a:r>
              <a:rPr lang="en-GB" dirty="0" smtClean="0"/>
              <a:t> </a:t>
            </a:r>
            <a:r>
              <a:rPr lang="en-GB" dirty="0"/>
              <a:t>is a combination of tools, practices and philosophies which enables organizations to release more features, services at high velocity with more frequency </a:t>
            </a:r>
            <a:endParaRPr lang="en-GB" dirty="0" smtClean="0"/>
          </a:p>
          <a:p>
            <a:r>
              <a:rPr lang="en-GB" dirty="0" err="1" smtClean="0"/>
              <a:t>DevOps</a:t>
            </a:r>
            <a:r>
              <a:rPr lang="en-GB" dirty="0" smtClean="0"/>
              <a:t> </a:t>
            </a:r>
            <a:r>
              <a:rPr lang="en-GB" dirty="0"/>
              <a:t>helps you to reduce the disconnection between s/w developers, Quality Assurance (QA) engineers, and system administrators</a:t>
            </a:r>
            <a:r>
              <a:rPr lang="en-GB" dirty="0" smtClean="0"/>
              <a:t>.</a:t>
            </a:r>
          </a:p>
          <a:p>
            <a:r>
              <a:rPr lang="en-GB" dirty="0" smtClean="0"/>
              <a:t> </a:t>
            </a:r>
            <a:r>
              <a:rPr lang="en-GB" dirty="0"/>
              <a:t>This allows a single team to handle the entire application lifecycle, from development to testing, deployment and operations. With the help of </a:t>
            </a:r>
            <a:r>
              <a:rPr lang="en-GB" dirty="0" err="1"/>
              <a:t>DevOps</a:t>
            </a:r>
            <a:r>
              <a:rPr lang="en-GB" dirty="0"/>
              <a:t>, quality and speed of the application delivery has improved to a great extent.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39</a:t>
            </a:fld>
            <a:endParaRPr lang="en-GB"/>
          </a:p>
        </p:txBody>
      </p:sp>
      <p:sp>
        <p:nvSpPr>
          <p:cNvPr id="6" name="Title 5"/>
          <p:cNvSpPr>
            <a:spLocks noGrp="1"/>
          </p:cNvSpPr>
          <p:nvPr>
            <p:ph type="title"/>
          </p:nvPr>
        </p:nvSpPr>
        <p:spPr/>
        <p:txBody>
          <a:bodyPr/>
          <a:lstStyle/>
          <a:p>
            <a:r>
              <a:rPr lang="en-GB" dirty="0" err="1"/>
              <a:t>DevOps</a:t>
            </a:r>
            <a:r>
              <a:rPr lang="en-GB" dirty="0"/>
              <a:t> </a:t>
            </a:r>
          </a:p>
        </p:txBody>
      </p:sp>
    </p:spTree>
    <p:extLst>
      <p:ext uri="{BB962C8B-B14F-4D97-AF65-F5344CB8AC3E}">
        <p14:creationId xmlns:p14="http://schemas.microsoft.com/office/powerpoint/2010/main" val="605921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772816"/>
            <a:ext cx="7408333" cy="4353347"/>
          </a:xfrm>
        </p:spPr>
        <p:txBody>
          <a:bodyPr>
            <a:normAutofit fontScale="85000" lnSpcReduction="20000"/>
          </a:bodyPr>
          <a:lstStyle/>
          <a:p>
            <a:r>
              <a:rPr lang="en-GB" b="1" dirty="0" smtClean="0"/>
              <a:t>Myself: RAM</a:t>
            </a:r>
          </a:p>
          <a:p>
            <a:pPr marL="68580" indent="0">
              <a:buNone/>
            </a:pPr>
            <a:endParaRPr lang="en-GB" dirty="0" smtClean="0"/>
          </a:p>
          <a:p>
            <a:r>
              <a:rPr lang="en-GB" b="1" dirty="0"/>
              <a:t>Having </a:t>
            </a:r>
            <a:r>
              <a:rPr lang="en-GB" b="1" dirty="0" smtClean="0"/>
              <a:t>overall </a:t>
            </a:r>
            <a:r>
              <a:rPr lang="en-GB" b="1" dirty="0"/>
              <a:t>10+ years of professional IT </a:t>
            </a:r>
            <a:r>
              <a:rPr lang="en-GB" b="1" dirty="0" smtClean="0"/>
              <a:t>experience including </a:t>
            </a:r>
            <a:r>
              <a:rPr lang="en-GB" b="1" dirty="0"/>
              <a:t>5+ Years in </a:t>
            </a:r>
            <a:r>
              <a:rPr lang="en-GB" b="1" dirty="0" err="1"/>
              <a:t>DevOps</a:t>
            </a:r>
            <a:r>
              <a:rPr lang="en-GB" b="1" dirty="0"/>
              <a:t>/Cloud </a:t>
            </a:r>
            <a:r>
              <a:rPr lang="en-GB" b="1" dirty="0" smtClean="0"/>
              <a:t>computing/Automation.</a:t>
            </a:r>
          </a:p>
          <a:p>
            <a:pPr marL="68580" indent="0">
              <a:buNone/>
            </a:pPr>
            <a:endParaRPr lang="en-GB" b="1" dirty="0" smtClean="0"/>
          </a:p>
          <a:p>
            <a:r>
              <a:rPr lang="en-GB" b="1" dirty="0"/>
              <a:t>Working as a </a:t>
            </a:r>
            <a:r>
              <a:rPr lang="en-GB" b="1" dirty="0" err="1"/>
              <a:t>DevOps</a:t>
            </a:r>
            <a:r>
              <a:rPr lang="en-GB" b="1" dirty="0"/>
              <a:t> Lead  in </a:t>
            </a:r>
            <a:r>
              <a:rPr lang="en-GB" b="1" dirty="0" smtClean="0"/>
              <a:t> </a:t>
            </a:r>
            <a:r>
              <a:rPr lang="en-GB" b="1" dirty="0"/>
              <a:t>one of the top IT </a:t>
            </a:r>
            <a:r>
              <a:rPr lang="en-GB" b="1" dirty="0" smtClean="0"/>
              <a:t>service MNC companies </a:t>
            </a:r>
            <a:r>
              <a:rPr lang="en-GB" b="1" dirty="0"/>
              <a:t>in India</a:t>
            </a:r>
            <a:r>
              <a:rPr lang="en-GB" b="1" dirty="0" smtClean="0"/>
              <a:t>.</a:t>
            </a:r>
          </a:p>
          <a:p>
            <a:endParaRPr lang="en-GB" b="1" dirty="0" smtClean="0"/>
          </a:p>
          <a:p>
            <a:r>
              <a:rPr lang="en-GB" b="1" dirty="0"/>
              <a:t>Trained about </a:t>
            </a:r>
            <a:r>
              <a:rPr lang="en-GB" b="1" dirty="0" smtClean="0"/>
              <a:t>90+ </a:t>
            </a:r>
            <a:r>
              <a:rPr lang="en-GB" b="1" dirty="0"/>
              <a:t>students and Job support </a:t>
            </a:r>
            <a:r>
              <a:rPr lang="en-GB" b="1" dirty="0" smtClean="0"/>
              <a:t>120+ </a:t>
            </a:r>
            <a:r>
              <a:rPr lang="en-GB" b="1" dirty="0"/>
              <a:t>Professionals successfully </a:t>
            </a:r>
            <a:r>
              <a:rPr lang="en-GB" b="1" dirty="0" smtClean="0"/>
              <a:t>past </a:t>
            </a:r>
            <a:r>
              <a:rPr lang="en-GB" b="1" dirty="0"/>
              <a:t>few years and many of my students got placed with many large </a:t>
            </a:r>
            <a:r>
              <a:rPr lang="en-GB" b="1" dirty="0" smtClean="0"/>
              <a:t>enterprises</a:t>
            </a:r>
          </a:p>
          <a:p>
            <a:pPr marL="68580" indent="0">
              <a:buNone/>
            </a:pPr>
            <a:endParaRPr lang="en-GB" b="1" dirty="0" smtClean="0"/>
          </a:p>
          <a:p>
            <a:r>
              <a:rPr lang="en-GB" b="1" dirty="0"/>
              <a:t>Comprehensive hands on knowledge on Linux</a:t>
            </a:r>
            <a:r>
              <a:rPr lang="en-GB" b="1" dirty="0" smtClean="0"/>
              <a:t>, </a:t>
            </a:r>
            <a:r>
              <a:rPr lang="en-GB" b="1" dirty="0" err="1" smtClean="0"/>
              <a:t>ShellScript</a:t>
            </a:r>
            <a:r>
              <a:rPr lang="en-GB" b="1" dirty="0" smtClean="0"/>
              <a:t>, Git </a:t>
            </a:r>
            <a:r>
              <a:rPr lang="en-GB" b="1" dirty="0"/>
              <a:t>and </a:t>
            </a:r>
            <a:r>
              <a:rPr lang="en-GB" b="1" dirty="0" err="1"/>
              <a:t>Github</a:t>
            </a:r>
            <a:r>
              <a:rPr lang="en-GB" b="1" dirty="0"/>
              <a:t>, Jenkins, Maven, </a:t>
            </a:r>
            <a:r>
              <a:rPr lang="en-GB" b="1" dirty="0" err="1"/>
              <a:t>SonarQube</a:t>
            </a:r>
            <a:r>
              <a:rPr lang="en-GB" b="1" dirty="0"/>
              <a:t>, Nexus,  </a:t>
            </a:r>
            <a:r>
              <a:rPr lang="en-GB" b="1" dirty="0" err="1"/>
              <a:t>Ansible</a:t>
            </a:r>
            <a:r>
              <a:rPr lang="en-GB" b="1" dirty="0"/>
              <a:t>, </a:t>
            </a:r>
            <a:r>
              <a:rPr lang="en-GB" b="1" dirty="0" err="1"/>
              <a:t>Docker</a:t>
            </a:r>
            <a:r>
              <a:rPr lang="en-GB" b="1" dirty="0"/>
              <a:t>, </a:t>
            </a:r>
            <a:r>
              <a:rPr lang="en-GB" b="1" dirty="0" err="1"/>
              <a:t>Kubernetes</a:t>
            </a:r>
            <a:r>
              <a:rPr lang="en-GB" b="1" dirty="0"/>
              <a:t> and AWS. </a:t>
            </a:r>
            <a:endParaRPr lang="en-GB" dirty="0" smtClean="0"/>
          </a:p>
        </p:txBody>
      </p:sp>
      <p:sp>
        <p:nvSpPr>
          <p:cNvPr id="2" name="Title 1"/>
          <p:cNvSpPr>
            <a:spLocks noGrp="1"/>
          </p:cNvSpPr>
          <p:nvPr>
            <p:ph type="title"/>
          </p:nvPr>
        </p:nvSpPr>
        <p:spPr/>
        <p:txBody>
          <a:bodyPr>
            <a:normAutofit/>
          </a:bodyPr>
          <a:lstStyle/>
          <a:p>
            <a:r>
              <a:rPr lang="en-GB" b="1" u="sng" dirty="0" err="1"/>
              <a:t>DevOps</a:t>
            </a:r>
            <a:r>
              <a:rPr lang="en-GB" b="1" u="sng" dirty="0"/>
              <a:t> Coaching Highlights</a:t>
            </a:r>
            <a:endParaRPr lang="en-GB" dirty="0"/>
          </a:p>
        </p:txBody>
      </p:sp>
      <p:sp>
        <p:nvSpPr>
          <p:cNvPr id="7" name="Date Placeholder 6"/>
          <p:cNvSpPr>
            <a:spLocks noGrp="1"/>
          </p:cNvSpPr>
          <p:nvPr>
            <p:ph type="dt" sz="half" idx="10"/>
          </p:nvPr>
        </p:nvSpPr>
        <p:spPr/>
        <p:txBody>
          <a:bodyPr/>
          <a:lstStyle/>
          <a:p>
            <a:fld id="{76A0FB23-A4D5-4028-8BB9-28241AFF0359}"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a:t>
            </a:fld>
            <a:endParaRPr lang="en-GB"/>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4908973"/>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40</a:t>
            </a:fld>
            <a:endParaRPr lang="en-GB"/>
          </a:p>
        </p:txBody>
      </p:sp>
      <p:sp>
        <p:nvSpPr>
          <p:cNvPr id="6" name="Title 5"/>
          <p:cNvSpPr>
            <a:spLocks noGrp="1"/>
          </p:cNvSpPr>
          <p:nvPr>
            <p:ph type="title"/>
          </p:nvPr>
        </p:nvSpPr>
        <p:spPr>
          <a:xfrm>
            <a:off x="457200" y="338328"/>
            <a:ext cx="8229600" cy="2154568"/>
          </a:xfrm>
        </p:spPr>
        <p:txBody>
          <a:bodyPr>
            <a:normAutofit/>
          </a:bodyPr>
          <a:lstStyle/>
          <a:p>
            <a:r>
              <a:rPr lang="en-GB" sz="2000" dirty="0" err="1"/>
              <a:t>DevOps</a:t>
            </a:r>
            <a:r>
              <a:rPr lang="en-GB" sz="2000" dirty="0"/>
              <a:t> </a:t>
            </a:r>
            <a:r>
              <a:rPr lang="en-GB" sz="2000" dirty="0" err="1" smtClean="0"/>
              <a:t>Architecture:</a:t>
            </a:r>
            <a:r>
              <a:rPr lang="en-GB" sz="2000" dirty="0" err="1"/>
              <a:t>It</a:t>
            </a:r>
            <a:r>
              <a:rPr lang="en-GB" sz="2000" dirty="0"/>
              <a:t> is used for the application hosted on the cloud platform and large distributed applications. Agile development is used here. So, that integration and delivery can be contiguous.</a:t>
            </a:r>
            <a:br>
              <a:rPr lang="en-GB" sz="2000" dirty="0"/>
            </a:br>
            <a:endParaRPr lang="en-GB" sz="20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2420888"/>
            <a:ext cx="568863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55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Features of Architecture</a:t>
            </a:r>
            <a:endParaRPr lang="en-GB" dirty="0"/>
          </a:p>
        </p:txBody>
      </p:sp>
      <p:sp>
        <p:nvSpPr>
          <p:cNvPr id="3" name="Text Placeholder 2"/>
          <p:cNvSpPr>
            <a:spLocks noGrp="1"/>
          </p:cNvSpPr>
          <p:nvPr>
            <p:ph type="body" idx="1"/>
          </p:nvPr>
        </p:nvSpPr>
        <p:spPr/>
        <p:txBody>
          <a:bodyPr/>
          <a:lstStyle/>
          <a:p>
            <a:r>
              <a:rPr lang="en-GB" dirty="0"/>
              <a:t>Automation</a:t>
            </a:r>
          </a:p>
        </p:txBody>
      </p:sp>
      <p:sp>
        <p:nvSpPr>
          <p:cNvPr id="4" name="Content Placeholder 3"/>
          <p:cNvSpPr>
            <a:spLocks noGrp="1"/>
          </p:cNvSpPr>
          <p:nvPr>
            <p:ph sz="half" idx="2"/>
          </p:nvPr>
        </p:nvSpPr>
        <p:spPr/>
        <p:txBody>
          <a:bodyPr/>
          <a:lstStyle/>
          <a:p>
            <a:r>
              <a:rPr lang="en-GB" dirty="0"/>
              <a:t>Automation can reduce time consumption, especially during the testing and deployment phase. The productivity increases and releases are made quicker by automation. This will lead in catching bugs quickly. So, we can fix easily.</a:t>
            </a:r>
          </a:p>
        </p:txBody>
      </p:sp>
      <p:sp>
        <p:nvSpPr>
          <p:cNvPr id="5" name="Text Placeholder 4"/>
          <p:cNvSpPr>
            <a:spLocks noGrp="1"/>
          </p:cNvSpPr>
          <p:nvPr>
            <p:ph type="body" sz="quarter" idx="3"/>
          </p:nvPr>
        </p:nvSpPr>
        <p:spPr/>
        <p:txBody>
          <a:bodyPr/>
          <a:lstStyle/>
          <a:p>
            <a:r>
              <a:rPr lang="en-GB" dirty="0"/>
              <a:t>Collaboration </a:t>
            </a:r>
          </a:p>
        </p:txBody>
      </p:sp>
      <p:sp>
        <p:nvSpPr>
          <p:cNvPr id="6" name="Content Placeholder 5"/>
          <p:cNvSpPr>
            <a:spLocks noGrp="1"/>
          </p:cNvSpPr>
          <p:nvPr>
            <p:ph sz="quarter" idx="4"/>
          </p:nvPr>
        </p:nvSpPr>
        <p:spPr/>
        <p:txBody>
          <a:bodyPr/>
          <a:lstStyle/>
          <a:p>
            <a:r>
              <a:rPr lang="en-GB" dirty="0"/>
              <a:t>The Development and Operations team collaborates as a </a:t>
            </a:r>
            <a:r>
              <a:rPr lang="en-GB" dirty="0" err="1"/>
              <a:t>DevOps</a:t>
            </a:r>
            <a:r>
              <a:rPr lang="en-GB" dirty="0"/>
              <a:t> team, which improves cultural model as the teams become more productive with their productivity, which strengthens accountability and ownership</a:t>
            </a:r>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41</a:t>
            </a:fld>
            <a:endParaRPr lang="en-GB"/>
          </a:p>
        </p:txBody>
      </p:sp>
    </p:spTree>
    <p:extLst>
      <p:ext uri="{BB962C8B-B14F-4D97-AF65-F5344CB8AC3E}">
        <p14:creationId xmlns:p14="http://schemas.microsoft.com/office/powerpoint/2010/main" val="26683314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 of Architecture</a:t>
            </a:r>
          </a:p>
        </p:txBody>
      </p:sp>
      <p:sp>
        <p:nvSpPr>
          <p:cNvPr id="3" name="Text Placeholder 2"/>
          <p:cNvSpPr>
            <a:spLocks noGrp="1"/>
          </p:cNvSpPr>
          <p:nvPr>
            <p:ph type="body" idx="1"/>
          </p:nvPr>
        </p:nvSpPr>
        <p:spPr/>
        <p:txBody>
          <a:bodyPr/>
          <a:lstStyle/>
          <a:p>
            <a:r>
              <a:rPr lang="en-GB" dirty="0"/>
              <a:t>Integration</a:t>
            </a:r>
          </a:p>
        </p:txBody>
      </p:sp>
      <p:sp>
        <p:nvSpPr>
          <p:cNvPr id="4" name="Content Placeholder 3"/>
          <p:cNvSpPr>
            <a:spLocks noGrp="1"/>
          </p:cNvSpPr>
          <p:nvPr>
            <p:ph sz="half" idx="2"/>
          </p:nvPr>
        </p:nvSpPr>
        <p:spPr/>
        <p:txBody>
          <a:bodyPr/>
          <a:lstStyle/>
          <a:p>
            <a:r>
              <a:rPr lang="en-GB" dirty="0"/>
              <a:t>Applications need to be integrated with other components in the environment. The integration phase is where the existing code is combined with new functionality and then tested.</a:t>
            </a:r>
          </a:p>
        </p:txBody>
      </p:sp>
      <p:sp>
        <p:nvSpPr>
          <p:cNvPr id="5" name="Text Placeholder 4"/>
          <p:cNvSpPr>
            <a:spLocks noGrp="1"/>
          </p:cNvSpPr>
          <p:nvPr>
            <p:ph type="body" sz="quarter" idx="3"/>
          </p:nvPr>
        </p:nvSpPr>
        <p:spPr/>
        <p:txBody>
          <a:bodyPr>
            <a:normAutofit fontScale="92500"/>
          </a:bodyPr>
          <a:lstStyle/>
          <a:p>
            <a:r>
              <a:rPr lang="en-GB" dirty="0"/>
              <a:t>Configuration Management </a:t>
            </a:r>
          </a:p>
        </p:txBody>
      </p:sp>
      <p:sp>
        <p:nvSpPr>
          <p:cNvPr id="6" name="Content Placeholder 5"/>
          <p:cNvSpPr>
            <a:spLocks noGrp="1"/>
          </p:cNvSpPr>
          <p:nvPr>
            <p:ph sz="quarter" idx="4"/>
          </p:nvPr>
        </p:nvSpPr>
        <p:spPr/>
        <p:txBody>
          <a:bodyPr>
            <a:normAutofit fontScale="85000" lnSpcReduction="10000"/>
          </a:bodyPr>
          <a:lstStyle/>
          <a:p>
            <a:r>
              <a:rPr lang="en-GB" dirty="0"/>
              <a:t>It ensure/make sure the application to interact with only those resources that are concerned with the environment in which it runs. The configuration files are not created where the external configuration to the application is separated from the source code. The configuration files can be written during deployment, or they can be loaded at the run time, depending on the environment in which it is running. </a:t>
            </a:r>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42</a:t>
            </a:fld>
            <a:endParaRPr lang="en-GB"/>
          </a:p>
        </p:txBody>
      </p:sp>
    </p:spTree>
    <p:extLst>
      <p:ext uri="{BB962C8B-B14F-4D97-AF65-F5344CB8AC3E}">
        <p14:creationId xmlns:p14="http://schemas.microsoft.com/office/powerpoint/2010/main" val="877452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43</a:t>
            </a:fld>
            <a:endParaRPr lang="en-GB"/>
          </a:p>
        </p:txBody>
      </p:sp>
      <p:sp>
        <p:nvSpPr>
          <p:cNvPr id="6" name="Title 5"/>
          <p:cNvSpPr>
            <a:spLocks noGrp="1"/>
          </p:cNvSpPr>
          <p:nvPr>
            <p:ph type="title"/>
          </p:nvPr>
        </p:nvSpPr>
        <p:spPr/>
        <p:txBody>
          <a:bodyPr/>
          <a:lstStyle/>
          <a:p>
            <a:r>
              <a:rPr lang="en-GB" dirty="0"/>
              <a:t>Components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2348880"/>
            <a:ext cx="6120679" cy="334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322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a:t>
            </a:r>
          </a:p>
        </p:txBody>
      </p:sp>
      <p:sp>
        <p:nvSpPr>
          <p:cNvPr id="3" name="Text Placeholder 2"/>
          <p:cNvSpPr>
            <a:spLocks noGrp="1"/>
          </p:cNvSpPr>
          <p:nvPr>
            <p:ph type="body" idx="1"/>
          </p:nvPr>
        </p:nvSpPr>
        <p:spPr/>
        <p:txBody>
          <a:bodyPr>
            <a:normAutofit fontScale="92500" lnSpcReduction="20000"/>
          </a:bodyPr>
          <a:lstStyle/>
          <a:p>
            <a:r>
              <a:rPr lang="en-GB" dirty="0" smtClean="0"/>
              <a:t>Below </a:t>
            </a:r>
            <a:r>
              <a:rPr lang="en-GB" dirty="0"/>
              <a:t>components are done by development team</a:t>
            </a:r>
          </a:p>
        </p:txBody>
      </p:sp>
      <p:sp>
        <p:nvSpPr>
          <p:cNvPr id="4" name="Content Placeholder 3"/>
          <p:cNvSpPr>
            <a:spLocks noGrp="1"/>
          </p:cNvSpPr>
          <p:nvPr>
            <p:ph sz="half" idx="2"/>
          </p:nvPr>
        </p:nvSpPr>
        <p:spPr/>
        <p:txBody>
          <a:bodyPr/>
          <a:lstStyle/>
          <a:p>
            <a:r>
              <a:rPr lang="en-GB" dirty="0"/>
              <a:t>1. Plan</a:t>
            </a:r>
          </a:p>
          <a:p>
            <a:r>
              <a:rPr lang="en-GB" dirty="0"/>
              <a:t>2. Code</a:t>
            </a:r>
          </a:p>
          <a:p>
            <a:r>
              <a:rPr lang="en-GB" dirty="0"/>
              <a:t>3. Build</a:t>
            </a:r>
          </a:p>
          <a:p>
            <a:r>
              <a:rPr lang="en-GB" dirty="0"/>
              <a:t>4. Test</a:t>
            </a:r>
          </a:p>
        </p:txBody>
      </p:sp>
      <p:sp>
        <p:nvSpPr>
          <p:cNvPr id="5" name="Text Placeholder 4"/>
          <p:cNvSpPr>
            <a:spLocks noGrp="1"/>
          </p:cNvSpPr>
          <p:nvPr>
            <p:ph type="body" sz="quarter" idx="3"/>
          </p:nvPr>
        </p:nvSpPr>
        <p:spPr/>
        <p:txBody>
          <a:bodyPr>
            <a:normAutofit fontScale="92500" lnSpcReduction="20000"/>
          </a:bodyPr>
          <a:lstStyle/>
          <a:p>
            <a:r>
              <a:rPr lang="en-GB" dirty="0" smtClean="0"/>
              <a:t>Below </a:t>
            </a:r>
            <a:r>
              <a:rPr lang="en-GB" dirty="0"/>
              <a:t>components are done by </a:t>
            </a:r>
            <a:r>
              <a:rPr lang="en-GB" dirty="0" smtClean="0"/>
              <a:t>Operations </a:t>
            </a:r>
            <a:r>
              <a:rPr lang="en-GB" dirty="0"/>
              <a:t>team</a:t>
            </a:r>
          </a:p>
        </p:txBody>
      </p:sp>
      <p:sp>
        <p:nvSpPr>
          <p:cNvPr id="6" name="Content Placeholder 5"/>
          <p:cNvSpPr>
            <a:spLocks noGrp="1"/>
          </p:cNvSpPr>
          <p:nvPr>
            <p:ph sz="quarter" idx="4"/>
          </p:nvPr>
        </p:nvSpPr>
        <p:spPr/>
        <p:txBody>
          <a:bodyPr/>
          <a:lstStyle/>
          <a:p>
            <a:r>
              <a:rPr lang="en-GB" dirty="0"/>
              <a:t>1. Deploy</a:t>
            </a:r>
          </a:p>
          <a:p>
            <a:r>
              <a:rPr lang="en-GB" dirty="0"/>
              <a:t>2. Monitor</a:t>
            </a:r>
          </a:p>
          <a:p>
            <a:r>
              <a:rPr lang="en-GB" dirty="0"/>
              <a:t>3. Operate</a:t>
            </a:r>
          </a:p>
          <a:p>
            <a:r>
              <a:rPr lang="en-GB" dirty="0"/>
              <a:t>4. Release</a:t>
            </a:r>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44</a:t>
            </a:fld>
            <a:endParaRPr lang="en-GB"/>
          </a:p>
        </p:txBody>
      </p:sp>
    </p:spTree>
    <p:extLst>
      <p:ext uri="{BB962C8B-B14F-4D97-AF65-F5344CB8AC3E}">
        <p14:creationId xmlns:p14="http://schemas.microsoft.com/office/powerpoint/2010/main" val="868939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Automate repetitive tasks and always thing for improvements</a:t>
            </a:r>
          </a:p>
          <a:p>
            <a:r>
              <a:rPr lang="en-GB" dirty="0"/>
              <a:t>Don't work in silos make sure you collaborate and communicate on time with other </a:t>
            </a:r>
            <a:r>
              <a:rPr lang="en-GB" dirty="0" smtClean="0"/>
              <a:t>members and </a:t>
            </a:r>
            <a:r>
              <a:rPr lang="en-GB" dirty="0"/>
              <a:t>teams.</a:t>
            </a:r>
          </a:p>
          <a:p>
            <a:r>
              <a:rPr lang="en-GB" dirty="0"/>
              <a:t>Keep shorter software development lifecycles for example 2 weeks releases.</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45</a:t>
            </a:fld>
            <a:endParaRPr lang="en-GB"/>
          </a:p>
        </p:txBody>
      </p:sp>
      <p:sp>
        <p:nvSpPr>
          <p:cNvPr id="6" name="Title 5"/>
          <p:cNvSpPr>
            <a:spLocks noGrp="1"/>
          </p:cNvSpPr>
          <p:nvPr>
            <p:ph type="title"/>
          </p:nvPr>
        </p:nvSpPr>
        <p:spPr/>
        <p:txBody>
          <a:bodyPr/>
          <a:lstStyle/>
          <a:p>
            <a:r>
              <a:rPr lang="en-GB" dirty="0" err="1" smtClean="0"/>
              <a:t>Devops</a:t>
            </a:r>
            <a:r>
              <a:rPr lang="en-GB" dirty="0" smtClean="0"/>
              <a:t>-philosophy</a:t>
            </a:r>
            <a:endParaRPr lang="en-GB" dirty="0"/>
          </a:p>
        </p:txBody>
      </p:sp>
    </p:spTree>
    <p:extLst>
      <p:ext uri="{BB962C8B-B14F-4D97-AF65-F5344CB8AC3E}">
        <p14:creationId xmlns:p14="http://schemas.microsoft.com/office/powerpoint/2010/main" val="2614126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DevOps</a:t>
            </a:r>
            <a:r>
              <a:rPr lang="en-GB" dirty="0"/>
              <a:t> defines an agile relationship between operations and development</a:t>
            </a:r>
            <a:r>
              <a:rPr lang="en-GB" dirty="0" smtClean="0"/>
              <a:t>.</a:t>
            </a:r>
          </a:p>
          <a:p>
            <a:r>
              <a:rPr lang="en-GB" dirty="0" smtClean="0"/>
              <a:t> </a:t>
            </a:r>
            <a:r>
              <a:rPr lang="en-GB" dirty="0"/>
              <a:t>It is a process that </a:t>
            </a:r>
            <a:r>
              <a:rPr lang="en-GB" dirty="0" smtClean="0"/>
              <a:t>is practiced </a:t>
            </a:r>
            <a:r>
              <a:rPr lang="en-GB" dirty="0"/>
              <a:t>by the development team and operational engineers together from beginning to the </a:t>
            </a:r>
            <a:r>
              <a:rPr lang="en-GB" dirty="0" smtClean="0"/>
              <a:t>final stage </a:t>
            </a:r>
            <a:r>
              <a:rPr lang="en-GB" dirty="0"/>
              <a:t>of the product</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46</a:t>
            </a:fld>
            <a:endParaRPr lang="en-GB"/>
          </a:p>
        </p:txBody>
      </p:sp>
      <p:sp>
        <p:nvSpPr>
          <p:cNvPr id="6" name="Title 5"/>
          <p:cNvSpPr>
            <a:spLocks noGrp="1"/>
          </p:cNvSpPr>
          <p:nvPr>
            <p:ph type="title"/>
          </p:nvPr>
        </p:nvSpPr>
        <p:spPr/>
        <p:txBody>
          <a:bodyPr/>
          <a:lstStyle/>
          <a:p>
            <a:r>
              <a:rPr lang="en-GB" dirty="0" err="1"/>
              <a:t>Devops</a:t>
            </a:r>
            <a:r>
              <a:rPr lang="en-GB" dirty="0"/>
              <a:t> - Life Cycle </a:t>
            </a:r>
          </a:p>
        </p:txBody>
      </p:sp>
    </p:spTree>
    <p:extLst>
      <p:ext uri="{BB962C8B-B14F-4D97-AF65-F5344CB8AC3E}">
        <p14:creationId xmlns:p14="http://schemas.microsoft.com/office/powerpoint/2010/main" val="3765665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47</a:t>
            </a:fld>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552727"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697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Continuous Development</a:t>
            </a:r>
          </a:p>
          <a:p>
            <a:r>
              <a:rPr lang="en-GB" dirty="0"/>
              <a:t>Continuous Integration</a:t>
            </a:r>
          </a:p>
          <a:p>
            <a:r>
              <a:rPr lang="en-GB" dirty="0"/>
              <a:t>Continuous Testing</a:t>
            </a:r>
          </a:p>
          <a:p>
            <a:r>
              <a:rPr lang="en-GB" dirty="0"/>
              <a:t>Continuous Monitoring</a:t>
            </a:r>
          </a:p>
          <a:p>
            <a:r>
              <a:rPr lang="en-GB" dirty="0"/>
              <a:t>Continuous Feedback</a:t>
            </a:r>
          </a:p>
          <a:p>
            <a:r>
              <a:rPr lang="en-GB" dirty="0"/>
              <a:t>Continuous Deployment</a:t>
            </a:r>
          </a:p>
          <a:p>
            <a:r>
              <a:rPr lang="en-GB" dirty="0"/>
              <a:t>Continuous Operations</a:t>
            </a:r>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48</a:t>
            </a:fld>
            <a:endParaRPr lang="en-GB"/>
          </a:p>
        </p:txBody>
      </p:sp>
      <p:sp>
        <p:nvSpPr>
          <p:cNvPr id="6" name="Title 5"/>
          <p:cNvSpPr>
            <a:spLocks noGrp="1"/>
          </p:cNvSpPr>
          <p:nvPr>
            <p:ph type="title"/>
          </p:nvPr>
        </p:nvSpPr>
        <p:spPr/>
        <p:txBody>
          <a:bodyPr/>
          <a:lstStyle/>
          <a:p>
            <a:r>
              <a:rPr lang="en-GB" dirty="0"/>
              <a:t>Seven Phases (7)</a:t>
            </a:r>
          </a:p>
        </p:txBody>
      </p:sp>
    </p:spTree>
    <p:extLst>
      <p:ext uri="{BB962C8B-B14F-4D97-AF65-F5344CB8AC3E}">
        <p14:creationId xmlns:p14="http://schemas.microsoft.com/office/powerpoint/2010/main" val="1142701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a:t>
            </a:r>
            <a:r>
              <a:rPr lang="en-GB" dirty="0" err="1" smtClean="0"/>
              <a:t>evops</a:t>
            </a:r>
            <a:r>
              <a:rPr lang="en-GB" dirty="0" smtClean="0"/>
              <a:t> </a:t>
            </a:r>
            <a:r>
              <a:rPr lang="en-GB" dirty="0"/>
              <a:t>- </a:t>
            </a:r>
            <a:r>
              <a:rPr lang="en-GB" dirty="0" smtClean="0"/>
              <a:t>Practices</a:t>
            </a:r>
            <a:endParaRPr lang="en-GB" dirty="0"/>
          </a:p>
        </p:txBody>
      </p:sp>
      <p:sp>
        <p:nvSpPr>
          <p:cNvPr id="3" name="Text Placeholder 2"/>
          <p:cNvSpPr>
            <a:spLocks noGrp="1"/>
          </p:cNvSpPr>
          <p:nvPr>
            <p:ph type="body" idx="1"/>
          </p:nvPr>
        </p:nvSpPr>
        <p:spPr/>
        <p:txBody>
          <a:bodyPr/>
          <a:lstStyle/>
          <a:p>
            <a:r>
              <a:rPr lang="en-GB" dirty="0" smtClean="0"/>
              <a:t>Continuous </a:t>
            </a:r>
            <a:r>
              <a:rPr lang="en-GB" dirty="0"/>
              <a:t>Integration</a:t>
            </a:r>
          </a:p>
        </p:txBody>
      </p:sp>
      <p:sp>
        <p:nvSpPr>
          <p:cNvPr id="4" name="Content Placeholder 3"/>
          <p:cNvSpPr>
            <a:spLocks noGrp="1"/>
          </p:cNvSpPr>
          <p:nvPr>
            <p:ph sz="half" idx="2"/>
          </p:nvPr>
        </p:nvSpPr>
        <p:spPr/>
        <p:txBody>
          <a:bodyPr/>
          <a:lstStyle/>
          <a:p>
            <a:r>
              <a:rPr lang="en-GB" dirty="0"/>
              <a:t>It is a development practice where developers should integrate changes </a:t>
            </a:r>
            <a:endParaRPr lang="en-GB" dirty="0" smtClean="0"/>
          </a:p>
          <a:p>
            <a:r>
              <a:rPr lang="en-GB" dirty="0" smtClean="0"/>
              <a:t>To </a:t>
            </a:r>
            <a:r>
              <a:rPr lang="en-GB" dirty="0"/>
              <a:t>their </a:t>
            </a:r>
            <a:r>
              <a:rPr lang="en-GB" dirty="0" smtClean="0"/>
              <a:t>central repositories </a:t>
            </a:r>
            <a:r>
              <a:rPr lang="en-GB" dirty="0"/>
              <a:t>like Git daily to reduce conflicts and </a:t>
            </a:r>
            <a:r>
              <a:rPr lang="en-GB" dirty="0" smtClean="0"/>
              <a:t>bugs.</a:t>
            </a:r>
            <a:endParaRPr lang="en-GB" dirty="0"/>
          </a:p>
        </p:txBody>
      </p:sp>
      <p:sp>
        <p:nvSpPr>
          <p:cNvPr id="5" name="Text Placeholder 4"/>
          <p:cNvSpPr>
            <a:spLocks noGrp="1"/>
          </p:cNvSpPr>
          <p:nvPr>
            <p:ph type="body" sz="quarter" idx="3"/>
          </p:nvPr>
        </p:nvSpPr>
        <p:spPr/>
        <p:txBody>
          <a:bodyPr/>
          <a:lstStyle/>
          <a:p>
            <a:r>
              <a:rPr lang="en-GB" dirty="0"/>
              <a:t>Continuous Delivery</a:t>
            </a:r>
          </a:p>
        </p:txBody>
      </p:sp>
      <p:sp>
        <p:nvSpPr>
          <p:cNvPr id="6" name="Content Placeholder 5"/>
          <p:cNvSpPr>
            <a:spLocks noGrp="1"/>
          </p:cNvSpPr>
          <p:nvPr>
            <p:ph sz="quarter" idx="4"/>
          </p:nvPr>
        </p:nvSpPr>
        <p:spPr/>
        <p:txBody>
          <a:bodyPr/>
          <a:lstStyle/>
          <a:p>
            <a:r>
              <a:rPr lang="en-GB" dirty="0"/>
              <a:t>It expands upon CI, it is automated process to deploy the code all the way from development to production Approval is required before promoting changes to production environment</a:t>
            </a:r>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49</a:t>
            </a:fld>
            <a:endParaRPr lang="en-GB"/>
          </a:p>
        </p:txBody>
      </p:sp>
    </p:spTree>
    <p:extLst>
      <p:ext uri="{BB962C8B-B14F-4D97-AF65-F5344CB8AC3E}">
        <p14:creationId xmlns:p14="http://schemas.microsoft.com/office/powerpoint/2010/main" val="3660552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067" y="1484784"/>
            <a:ext cx="7408333" cy="4641379"/>
          </a:xfrm>
        </p:spPr>
        <p:txBody>
          <a:bodyPr>
            <a:normAutofit fontScale="92500" lnSpcReduction="10000"/>
          </a:bodyPr>
          <a:lstStyle/>
          <a:p>
            <a:pPr indent="-342900">
              <a:buFont typeface="Wingdings" pitchFamily="2" charset="2"/>
              <a:buChar char="Ø"/>
            </a:pPr>
            <a:r>
              <a:rPr lang="en-GB" dirty="0"/>
              <a:t/>
            </a:r>
            <a:br>
              <a:rPr lang="en-GB" dirty="0"/>
            </a:br>
            <a:r>
              <a:rPr lang="en-GB" b="1" dirty="0"/>
              <a:t>The </a:t>
            </a:r>
            <a:r>
              <a:rPr lang="en-GB" b="1" dirty="0" err="1"/>
              <a:t>DevOps</a:t>
            </a:r>
            <a:r>
              <a:rPr lang="en-GB" b="1" dirty="0"/>
              <a:t> requirements in the IT market space is expected to grow by 35% by 2024. Getting a </a:t>
            </a:r>
            <a:r>
              <a:rPr lang="en-GB" b="1" dirty="0" err="1"/>
              <a:t>DevOps</a:t>
            </a:r>
            <a:r>
              <a:rPr lang="en-GB" b="1" dirty="0"/>
              <a:t> education now is a great investment into your future, which will pay off very fast</a:t>
            </a:r>
            <a:r>
              <a:rPr lang="en-GB" b="1" dirty="0" smtClean="0"/>
              <a:t>!</a:t>
            </a:r>
            <a:endParaRPr lang="en-GB" b="1" dirty="0"/>
          </a:p>
          <a:p>
            <a:pPr indent="-342900">
              <a:buFont typeface="Wingdings" pitchFamily="2" charset="2"/>
              <a:buChar char="Ø"/>
            </a:pPr>
            <a:r>
              <a:rPr lang="en-GB" b="1" dirty="0"/>
              <a:t>You are in the right place to kick start your career in </a:t>
            </a:r>
            <a:r>
              <a:rPr lang="en-GB" b="1" dirty="0" err="1"/>
              <a:t>DevOps</a:t>
            </a:r>
            <a:r>
              <a:rPr lang="en-GB" b="1" dirty="0"/>
              <a:t>. </a:t>
            </a:r>
            <a:r>
              <a:rPr lang="en-GB" b="1" dirty="0" err="1"/>
              <a:t>DevOps</a:t>
            </a:r>
            <a:r>
              <a:rPr lang="en-GB" b="1" dirty="0"/>
              <a:t> is one of the top and hot IT skills right now</a:t>
            </a:r>
            <a:r>
              <a:rPr lang="en-GB" b="1" dirty="0" smtClean="0"/>
              <a:t>.</a:t>
            </a:r>
            <a:endParaRPr lang="en-GB" b="1" dirty="0"/>
          </a:p>
          <a:p>
            <a:pPr indent="-342900">
              <a:buFont typeface="Wingdings" pitchFamily="2" charset="2"/>
              <a:buChar char="Ø"/>
            </a:pPr>
            <a:r>
              <a:rPr lang="en-GB" b="1" dirty="0"/>
              <a:t> Currently almost all the employers are struggling to get right resources in their teams who can do the </a:t>
            </a:r>
            <a:r>
              <a:rPr lang="en-GB" b="1" dirty="0" err="1"/>
              <a:t>DevOps</a:t>
            </a:r>
            <a:r>
              <a:rPr lang="en-GB" b="1" dirty="0"/>
              <a:t> and automation work..</a:t>
            </a:r>
          </a:p>
          <a:p>
            <a:pPr indent="-342900">
              <a:buFont typeface="Wingdings" pitchFamily="2" charset="2"/>
              <a:buChar char="Ø"/>
            </a:pPr>
            <a:r>
              <a:rPr lang="en-GB" b="1" dirty="0"/>
              <a:t>You could be that person by attending this trending program!!</a:t>
            </a:r>
          </a:p>
        </p:txBody>
      </p:sp>
      <p:sp>
        <p:nvSpPr>
          <p:cNvPr id="2" name="Title 1"/>
          <p:cNvSpPr>
            <a:spLocks noGrp="1"/>
          </p:cNvSpPr>
          <p:nvPr>
            <p:ph type="title"/>
          </p:nvPr>
        </p:nvSpPr>
        <p:spPr/>
        <p:txBody>
          <a:bodyPr/>
          <a:lstStyle/>
          <a:p>
            <a:r>
              <a:rPr lang="en-GB" dirty="0" smtClean="0"/>
              <a:t>Insights!!</a:t>
            </a:r>
            <a:endParaRPr lang="en-GB" dirty="0"/>
          </a:p>
        </p:txBody>
      </p:sp>
      <p:sp>
        <p:nvSpPr>
          <p:cNvPr id="7" name="Date Placeholder 6"/>
          <p:cNvSpPr>
            <a:spLocks noGrp="1"/>
          </p:cNvSpPr>
          <p:nvPr>
            <p:ph type="dt" sz="half" idx="10"/>
          </p:nvPr>
        </p:nvSpPr>
        <p:spPr/>
        <p:txBody>
          <a:bodyPr/>
          <a:lstStyle/>
          <a:p>
            <a:fld id="{391944F5-22B1-4BD8-BAF4-76A749F49E57}"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13967724"/>
      </p:ext>
    </p:extLst>
  </p:cSld>
  <p:clrMapOvr>
    <a:masterClrMapping/>
  </p:clrMapOvr>
  <mc:AlternateContent xmlns:mc="http://schemas.openxmlformats.org/markup-compatibility/2006" xmlns:p14="http://schemas.microsoft.com/office/powerpoint/2010/main">
    <mc:Choice Requires="p14">
      <p:transition spd="slow" p14:dur="2000" advTm="795"/>
    </mc:Choice>
    <mc:Fallback xmlns="">
      <p:transition spd="slow" advTm="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a:t>Continuous Deployment</a:t>
            </a:r>
          </a:p>
        </p:txBody>
      </p:sp>
      <p:sp>
        <p:nvSpPr>
          <p:cNvPr id="4" name="Content Placeholder 3"/>
          <p:cNvSpPr>
            <a:spLocks noGrp="1"/>
          </p:cNvSpPr>
          <p:nvPr>
            <p:ph sz="half" idx="2"/>
          </p:nvPr>
        </p:nvSpPr>
        <p:spPr/>
        <p:txBody>
          <a:bodyPr/>
          <a:lstStyle/>
          <a:p>
            <a:r>
              <a:rPr lang="en-GB" dirty="0" err="1" smtClean="0"/>
              <a:t>Tt</a:t>
            </a:r>
            <a:r>
              <a:rPr lang="en-GB" dirty="0" smtClean="0"/>
              <a:t> </a:t>
            </a:r>
            <a:r>
              <a:rPr lang="en-GB" dirty="0"/>
              <a:t>does not require approval</a:t>
            </a:r>
          </a:p>
          <a:p>
            <a:r>
              <a:rPr lang="en-GB" dirty="0"/>
              <a:t>99% of customers don't follow this</a:t>
            </a:r>
          </a:p>
        </p:txBody>
      </p:sp>
      <p:sp>
        <p:nvSpPr>
          <p:cNvPr id="5" name="Text Placeholder 4"/>
          <p:cNvSpPr>
            <a:spLocks noGrp="1"/>
          </p:cNvSpPr>
          <p:nvPr>
            <p:ph type="body" sz="quarter" idx="3"/>
          </p:nvPr>
        </p:nvSpPr>
        <p:spPr/>
        <p:txBody>
          <a:bodyPr>
            <a:normAutofit fontScale="92500"/>
          </a:bodyPr>
          <a:lstStyle/>
          <a:p>
            <a:r>
              <a:rPr lang="en-GB" dirty="0"/>
              <a:t>Configuration Management</a:t>
            </a:r>
          </a:p>
        </p:txBody>
      </p:sp>
      <p:sp>
        <p:nvSpPr>
          <p:cNvPr id="6" name="Content Placeholder 5"/>
          <p:cNvSpPr>
            <a:spLocks noGrp="1"/>
          </p:cNvSpPr>
          <p:nvPr>
            <p:ph sz="quarter" idx="4"/>
          </p:nvPr>
        </p:nvSpPr>
        <p:spPr/>
        <p:txBody>
          <a:bodyPr>
            <a:normAutofit fontScale="70000" lnSpcReduction="20000"/>
          </a:bodyPr>
          <a:lstStyle/>
          <a:p>
            <a:r>
              <a:rPr lang="en-GB" dirty="0"/>
              <a:t>Is a process where we maintain infrastructure and software changes through automation and</a:t>
            </a:r>
          </a:p>
          <a:p>
            <a:r>
              <a:rPr lang="en-GB" dirty="0"/>
              <a:t>the goal is to maintain them in desired state.</a:t>
            </a:r>
          </a:p>
          <a:p>
            <a:r>
              <a:rPr lang="en-GB" dirty="0"/>
              <a:t>For instance I </a:t>
            </a:r>
            <a:r>
              <a:rPr lang="en-GB" dirty="0" err="1"/>
              <a:t>wanna</a:t>
            </a:r>
            <a:r>
              <a:rPr lang="en-GB" dirty="0"/>
              <a:t> set up a tomcat server on 100 servers. This activity can be automated</a:t>
            </a:r>
          </a:p>
          <a:p>
            <a:r>
              <a:rPr lang="en-GB" dirty="0"/>
              <a:t>using configuration management tool</a:t>
            </a:r>
          </a:p>
          <a:p>
            <a:r>
              <a:rPr lang="en-GB" dirty="0"/>
              <a:t>It saves lots of time and it makes it easy to fix defects if any.</a:t>
            </a:r>
          </a:p>
          <a:p>
            <a:r>
              <a:rPr lang="en-GB" dirty="0"/>
              <a:t>Popular configuration management tools are</a:t>
            </a:r>
          </a:p>
          <a:p>
            <a:r>
              <a:rPr lang="en-GB" dirty="0" err="1" smtClean="0"/>
              <a:t>Ansible</a:t>
            </a:r>
            <a:r>
              <a:rPr lang="en-GB" dirty="0" smtClean="0"/>
              <a:t>, Puppet, Chef and </a:t>
            </a:r>
            <a:r>
              <a:rPr lang="en-GB" dirty="0" err="1" smtClean="0"/>
              <a:t>Saltstack</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50</a:t>
            </a:fld>
            <a:endParaRPr lang="en-GB"/>
          </a:p>
        </p:txBody>
      </p:sp>
    </p:spTree>
    <p:extLst>
      <p:ext uri="{BB962C8B-B14F-4D97-AF65-F5344CB8AC3E}">
        <p14:creationId xmlns:p14="http://schemas.microsoft.com/office/powerpoint/2010/main" val="4027585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Devops</a:t>
            </a:r>
            <a:r>
              <a:rPr lang="en-GB" dirty="0"/>
              <a:t> - Practices</a:t>
            </a:r>
          </a:p>
        </p:txBody>
      </p:sp>
      <p:sp>
        <p:nvSpPr>
          <p:cNvPr id="3" name="Text Placeholder 2"/>
          <p:cNvSpPr>
            <a:spLocks noGrp="1"/>
          </p:cNvSpPr>
          <p:nvPr>
            <p:ph type="body" idx="1"/>
          </p:nvPr>
        </p:nvSpPr>
        <p:spPr/>
        <p:txBody>
          <a:bodyPr/>
          <a:lstStyle/>
          <a:p>
            <a:r>
              <a:rPr lang="en-GB" dirty="0" err="1"/>
              <a:t>Microservices</a:t>
            </a:r>
            <a:r>
              <a:rPr lang="en-GB" dirty="0"/>
              <a:t> Architecture</a:t>
            </a:r>
          </a:p>
        </p:txBody>
      </p:sp>
      <p:sp>
        <p:nvSpPr>
          <p:cNvPr id="4" name="Content Placeholder 3"/>
          <p:cNvSpPr>
            <a:spLocks noGrp="1"/>
          </p:cNvSpPr>
          <p:nvPr>
            <p:ph sz="half" idx="2"/>
          </p:nvPr>
        </p:nvSpPr>
        <p:spPr/>
        <p:txBody>
          <a:bodyPr/>
          <a:lstStyle/>
          <a:p>
            <a:r>
              <a:rPr lang="en-GB" dirty="0"/>
              <a:t>In this architecture big application(single code base) is divided into smaller services so that we get following </a:t>
            </a:r>
            <a:r>
              <a:rPr lang="en-GB" dirty="0" smtClean="0"/>
              <a:t>benefits</a:t>
            </a:r>
          </a:p>
          <a:p>
            <a:r>
              <a:rPr lang="en-GB" dirty="0"/>
              <a:t>We can release more services Development will be much faster We can scale any specific service </a:t>
            </a:r>
            <a:r>
              <a:rPr lang="en-GB" dirty="0" smtClean="0"/>
              <a:t>alone</a:t>
            </a:r>
            <a:endParaRPr lang="en-GB" dirty="0"/>
          </a:p>
        </p:txBody>
      </p:sp>
      <p:sp>
        <p:nvSpPr>
          <p:cNvPr id="5" name="Text Placeholder 4"/>
          <p:cNvSpPr>
            <a:spLocks noGrp="1"/>
          </p:cNvSpPr>
          <p:nvPr>
            <p:ph type="body" sz="quarter" idx="3"/>
          </p:nvPr>
        </p:nvSpPr>
        <p:spPr/>
        <p:txBody>
          <a:bodyPr/>
          <a:lstStyle/>
          <a:p>
            <a:r>
              <a:rPr lang="en-GB" dirty="0" smtClean="0"/>
              <a:t>Monitoring</a:t>
            </a:r>
            <a:endParaRPr lang="en-GB" dirty="0"/>
          </a:p>
        </p:txBody>
      </p:sp>
      <p:sp>
        <p:nvSpPr>
          <p:cNvPr id="6" name="Content Placeholder 5"/>
          <p:cNvSpPr>
            <a:spLocks noGrp="1"/>
          </p:cNvSpPr>
          <p:nvPr>
            <p:ph sz="quarter" idx="4"/>
          </p:nvPr>
        </p:nvSpPr>
        <p:spPr/>
        <p:txBody>
          <a:bodyPr/>
          <a:lstStyle/>
          <a:p>
            <a:r>
              <a:rPr lang="en-GB" dirty="0"/>
              <a:t>It is very important to monitor applications and services after it is deployed into production</a:t>
            </a:r>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51</a:t>
            </a:fld>
            <a:endParaRPr lang="en-GB"/>
          </a:p>
        </p:txBody>
      </p:sp>
    </p:spTree>
    <p:extLst>
      <p:ext uri="{BB962C8B-B14F-4D97-AF65-F5344CB8AC3E}">
        <p14:creationId xmlns:p14="http://schemas.microsoft.com/office/powerpoint/2010/main" val="23268629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484784"/>
            <a:ext cx="7992887" cy="4641379"/>
          </a:xfrm>
        </p:spPr>
        <p:txBody>
          <a:bodyPr>
            <a:normAutofit fontScale="62500" lnSpcReduction="20000"/>
          </a:bodyPr>
          <a:lstStyle/>
          <a:p>
            <a:r>
              <a:rPr lang="en-GB" b="1" dirty="0" err="1"/>
              <a:t>DevOps</a:t>
            </a:r>
            <a:r>
              <a:rPr lang="en-GB" b="1" dirty="0"/>
              <a:t> is gaining more popularity day by day. </a:t>
            </a:r>
            <a:endParaRPr lang="en-GB" b="1" dirty="0" smtClean="0"/>
          </a:p>
          <a:p>
            <a:endParaRPr lang="en-GB" b="1" dirty="0" smtClean="0"/>
          </a:p>
          <a:p>
            <a:r>
              <a:rPr lang="en-GB" b="1" dirty="0" smtClean="0"/>
              <a:t>Here </a:t>
            </a:r>
            <a:r>
              <a:rPr lang="en-GB" b="1" dirty="0"/>
              <a:t>are some benefits of </a:t>
            </a:r>
            <a:r>
              <a:rPr lang="en-GB" b="1" dirty="0" smtClean="0"/>
              <a:t>implementing </a:t>
            </a:r>
            <a:r>
              <a:rPr lang="en-GB" b="1" dirty="0" err="1" smtClean="0"/>
              <a:t>DevOps</a:t>
            </a:r>
            <a:r>
              <a:rPr lang="en-GB" b="1" dirty="0" smtClean="0"/>
              <a:t> </a:t>
            </a:r>
            <a:r>
              <a:rPr lang="en-GB" b="1" dirty="0"/>
              <a:t>Practice</a:t>
            </a:r>
            <a:r>
              <a:rPr lang="en-GB" b="1" dirty="0" smtClean="0"/>
              <a:t>.</a:t>
            </a:r>
          </a:p>
          <a:p>
            <a:endParaRPr lang="en-GB" b="1" dirty="0"/>
          </a:p>
          <a:p>
            <a:r>
              <a:rPr lang="en-GB" b="1" dirty="0"/>
              <a:t>Release Velocity: </a:t>
            </a:r>
            <a:r>
              <a:rPr lang="en-GB" b="1" dirty="0" err="1"/>
              <a:t>DevOps</a:t>
            </a:r>
            <a:r>
              <a:rPr lang="en-GB" b="1" dirty="0"/>
              <a:t> enable organizations to achieve a great release velocity. </a:t>
            </a:r>
            <a:endParaRPr lang="en-GB" b="1" dirty="0" smtClean="0"/>
          </a:p>
          <a:p>
            <a:r>
              <a:rPr lang="en-GB" b="1" dirty="0" smtClean="0"/>
              <a:t>We can </a:t>
            </a:r>
            <a:r>
              <a:rPr lang="en-GB" b="1" dirty="0"/>
              <a:t>release code to production more often and without any hectic problems.</a:t>
            </a:r>
          </a:p>
          <a:p>
            <a:r>
              <a:rPr lang="en-GB" b="1" dirty="0"/>
              <a:t>Development Cycle: </a:t>
            </a:r>
            <a:r>
              <a:rPr lang="en-GB" b="1" dirty="0" err="1"/>
              <a:t>DevOps</a:t>
            </a:r>
            <a:r>
              <a:rPr lang="en-GB" b="1" dirty="0"/>
              <a:t> shortens the development cycle from initial design </a:t>
            </a:r>
            <a:r>
              <a:rPr lang="en-GB" b="1" dirty="0" smtClean="0"/>
              <a:t>to production</a:t>
            </a:r>
            <a:r>
              <a:rPr lang="en-GB" b="1" dirty="0"/>
              <a:t>.</a:t>
            </a:r>
          </a:p>
          <a:p>
            <a:r>
              <a:rPr lang="en-GB" b="1" dirty="0"/>
              <a:t>Full Automation: </a:t>
            </a:r>
            <a:r>
              <a:rPr lang="en-GB" b="1" dirty="0" err="1"/>
              <a:t>DevOps</a:t>
            </a:r>
            <a:r>
              <a:rPr lang="en-GB" b="1" dirty="0"/>
              <a:t> helps to achieve full automation from testing, to build, release</a:t>
            </a:r>
          </a:p>
          <a:p>
            <a:r>
              <a:rPr lang="en-GB" b="1" dirty="0"/>
              <a:t>and deployment.</a:t>
            </a:r>
          </a:p>
          <a:p>
            <a:r>
              <a:rPr lang="en-GB" b="1" dirty="0"/>
              <a:t>Deployment Rollback: In </a:t>
            </a:r>
            <a:r>
              <a:rPr lang="en-GB" b="1" dirty="0" err="1"/>
              <a:t>DevOps</a:t>
            </a:r>
            <a:r>
              <a:rPr lang="en-GB" b="1" dirty="0"/>
              <a:t>, we plan for any failure in deployment rollback due to a</a:t>
            </a:r>
          </a:p>
          <a:p>
            <a:r>
              <a:rPr lang="en-GB" b="1" dirty="0"/>
              <a:t>bug in code or issue in production. This gives confidence in releasing feature without</a:t>
            </a:r>
          </a:p>
          <a:p>
            <a:r>
              <a:rPr lang="en-GB" b="1" dirty="0"/>
              <a:t>worrying about downtime for rollback.</a:t>
            </a:r>
          </a:p>
          <a:p>
            <a:r>
              <a:rPr lang="en-GB" b="1" dirty="0"/>
              <a:t>Defect Detection: With </a:t>
            </a:r>
            <a:r>
              <a:rPr lang="en-GB" b="1" dirty="0" err="1"/>
              <a:t>DevOps</a:t>
            </a:r>
            <a:r>
              <a:rPr lang="en-GB" b="1" dirty="0"/>
              <a:t> approach, we can catch defects much earlier than</a:t>
            </a:r>
          </a:p>
          <a:p>
            <a:r>
              <a:rPr lang="en-GB" b="1" dirty="0"/>
              <a:t>releasing to production. It improves the quality of the software.</a:t>
            </a:r>
          </a:p>
          <a:p>
            <a:r>
              <a:rPr lang="en-GB" b="1" dirty="0"/>
              <a:t>Collaboration: With </a:t>
            </a:r>
            <a:r>
              <a:rPr lang="en-GB" b="1" dirty="0" err="1"/>
              <a:t>DevOps</a:t>
            </a:r>
            <a:r>
              <a:rPr lang="en-GB" b="1" dirty="0"/>
              <a:t>, collaboration between development and operations</a:t>
            </a:r>
          </a:p>
          <a:p>
            <a:r>
              <a:rPr lang="en-GB" b="1" dirty="0"/>
              <a:t>professionals increases.</a:t>
            </a:r>
          </a:p>
          <a:p>
            <a:r>
              <a:rPr lang="en-GB" b="1" dirty="0"/>
              <a:t>Performance-oriented: With </a:t>
            </a:r>
            <a:r>
              <a:rPr lang="en-GB" b="1" dirty="0" err="1"/>
              <a:t>DevOps</a:t>
            </a:r>
            <a:r>
              <a:rPr lang="en-GB" b="1" dirty="0"/>
              <a:t>, organization follows performance-oriented culture in</a:t>
            </a:r>
          </a:p>
          <a:p>
            <a:r>
              <a:rPr lang="en-GB" b="1" dirty="0"/>
              <a:t>2/71</a:t>
            </a:r>
          </a:p>
          <a:p>
            <a:r>
              <a:rPr lang="en-GB" b="1" dirty="0"/>
              <a:t>which teams become more productive and more innovative</a:t>
            </a:r>
            <a:r>
              <a:rPr lang="en-GB" dirty="0"/>
              <a:t>.</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52</a:t>
            </a:fld>
            <a:endParaRPr lang="en-GB"/>
          </a:p>
        </p:txBody>
      </p:sp>
      <p:sp>
        <p:nvSpPr>
          <p:cNvPr id="6" name="Title 5"/>
          <p:cNvSpPr>
            <a:spLocks noGrp="1"/>
          </p:cNvSpPr>
          <p:nvPr>
            <p:ph type="title"/>
          </p:nvPr>
        </p:nvSpPr>
        <p:spPr/>
        <p:txBody>
          <a:bodyPr/>
          <a:lstStyle/>
          <a:p>
            <a:r>
              <a:rPr lang="en-GB" dirty="0"/>
              <a:t>What Are Benefits Of </a:t>
            </a:r>
            <a:r>
              <a:rPr lang="en-GB" dirty="0" err="1"/>
              <a:t>DevOps</a:t>
            </a:r>
            <a:endParaRPr lang="en-GB" dirty="0"/>
          </a:p>
        </p:txBody>
      </p:sp>
    </p:spTree>
    <p:extLst>
      <p:ext uri="{BB962C8B-B14F-4D97-AF65-F5344CB8AC3E}">
        <p14:creationId xmlns:p14="http://schemas.microsoft.com/office/powerpoint/2010/main" val="2437110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641379"/>
          </a:xfrm>
        </p:spPr>
        <p:txBody>
          <a:bodyPr>
            <a:normAutofit fontScale="70000" lnSpcReduction="20000"/>
          </a:bodyPr>
          <a:lstStyle/>
          <a:p>
            <a:r>
              <a:rPr lang="en-GB" dirty="0"/>
              <a:t>The typical </a:t>
            </a:r>
            <a:r>
              <a:rPr lang="en-GB" dirty="0" err="1"/>
              <a:t>DevOps</a:t>
            </a:r>
            <a:r>
              <a:rPr lang="en-GB" dirty="0"/>
              <a:t> workflow is as follows:</a:t>
            </a:r>
          </a:p>
          <a:p>
            <a:r>
              <a:rPr lang="en-GB" dirty="0" err="1"/>
              <a:t>Atlassian</a:t>
            </a:r>
            <a:r>
              <a:rPr lang="en-GB" dirty="0"/>
              <a:t> </a:t>
            </a:r>
            <a:r>
              <a:rPr lang="en-GB" dirty="0" err="1"/>
              <a:t>Jira</a:t>
            </a:r>
            <a:r>
              <a:rPr lang="en-GB" dirty="0"/>
              <a:t> for writing requirements and tracking tasks.</a:t>
            </a:r>
          </a:p>
          <a:p>
            <a:r>
              <a:rPr lang="en-GB" dirty="0"/>
              <a:t>Based on the </a:t>
            </a:r>
            <a:r>
              <a:rPr lang="en-GB" dirty="0" err="1"/>
              <a:t>Jira</a:t>
            </a:r>
            <a:r>
              <a:rPr lang="en-GB" dirty="0"/>
              <a:t> tasks, developers checking code into GIT version control system.</a:t>
            </a:r>
          </a:p>
          <a:p>
            <a:r>
              <a:rPr lang="en-GB" dirty="0"/>
              <a:t>The code checked into GIT is built by using Apache Maven.</a:t>
            </a:r>
          </a:p>
          <a:p>
            <a:r>
              <a:rPr lang="en-GB" dirty="0"/>
              <a:t>The build process is automated with Jenkins.</a:t>
            </a:r>
          </a:p>
          <a:p>
            <a:r>
              <a:rPr lang="en-GB" dirty="0"/>
              <a:t>During the build process, automated tests run to validate the code checked in by </a:t>
            </a:r>
            <a:r>
              <a:rPr lang="en-GB" dirty="0" smtClean="0"/>
              <a:t>a developer</a:t>
            </a:r>
            <a:r>
              <a:rPr lang="en-GB" dirty="0"/>
              <a:t>.</a:t>
            </a:r>
          </a:p>
          <a:p>
            <a:r>
              <a:rPr lang="en-GB" dirty="0"/>
              <a:t>Code built on Jenkins is sent to organization’s </a:t>
            </a:r>
            <a:r>
              <a:rPr lang="en-GB" dirty="0" err="1"/>
              <a:t>Artifactory</a:t>
            </a:r>
            <a:r>
              <a:rPr lang="en-GB" dirty="0"/>
              <a:t>.</a:t>
            </a:r>
          </a:p>
          <a:p>
            <a:r>
              <a:rPr lang="en-GB" dirty="0"/>
              <a:t>Jenkins automatically picks the libraries from </a:t>
            </a:r>
            <a:r>
              <a:rPr lang="en-GB" dirty="0" err="1"/>
              <a:t>Artifactory</a:t>
            </a:r>
            <a:r>
              <a:rPr lang="en-GB" dirty="0"/>
              <a:t> and deploys it to Production.</a:t>
            </a:r>
          </a:p>
          <a:p>
            <a:r>
              <a:rPr lang="en-GB" dirty="0"/>
              <a:t>During Production deployment, </a:t>
            </a:r>
            <a:r>
              <a:rPr lang="en-GB" dirty="0" err="1"/>
              <a:t>Docker</a:t>
            </a:r>
            <a:r>
              <a:rPr lang="en-GB" dirty="0"/>
              <a:t> images are used to deploy same code on</a:t>
            </a:r>
          </a:p>
          <a:p>
            <a:r>
              <a:rPr lang="en-GB" dirty="0"/>
              <a:t>multiple hosts.</a:t>
            </a:r>
          </a:p>
          <a:p>
            <a:r>
              <a:rPr lang="en-GB" dirty="0"/>
              <a:t>Once a code is deployed to Production, we use monitoring tools like </a:t>
            </a:r>
            <a:r>
              <a:rPr lang="en-GB" dirty="0" err="1" smtClean="0"/>
              <a:t>nagios</a:t>
            </a:r>
            <a:r>
              <a:rPr lang="en-GB" dirty="0" smtClean="0"/>
              <a:t> are used </a:t>
            </a:r>
            <a:r>
              <a:rPr lang="en-GB" dirty="0"/>
              <a:t>to check the health of production servers.</a:t>
            </a:r>
          </a:p>
          <a:p>
            <a:r>
              <a:rPr lang="en-GB" dirty="0" err="1"/>
              <a:t>Splunk</a:t>
            </a:r>
            <a:r>
              <a:rPr lang="en-GB" dirty="0"/>
              <a:t> based alerts inform the admins of any issues or exceptions in production.</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53</a:t>
            </a:fld>
            <a:endParaRPr lang="en-GB"/>
          </a:p>
        </p:txBody>
      </p:sp>
      <p:sp>
        <p:nvSpPr>
          <p:cNvPr id="6" name="Title 5"/>
          <p:cNvSpPr>
            <a:spLocks noGrp="1"/>
          </p:cNvSpPr>
          <p:nvPr>
            <p:ph type="title"/>
          </p:nvPr>
        </p:nvSpPr>
        <p:spPr/>
        <p:txBody>
          <a:bodyPr/>
          <a:lstStyle/>
          <a:p>
            <a:r>
              <a:rPr lang="en-GB" dirty="0" err="1"/>
              <a:t>DevOps</a:t>
            </a:r>
            <a:r>
              <a:rPr lang="en-GB" dirty="0"/>
              <a:t> workflow</a:t>
            </a:r>
          </a:p>
        </p:txBody>
      </p:sp>
    </p:spTree>
    <p:extLst>
      <p:ext uri="{BB962C8B-B14F-4D97-AF65-F5344CB8AC3E}">
        <p14:creationId xmlns:p14="http://schemas.microsoft.com/office/powerpoint/2010/main" val="2701576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the use of remote servers on the internet to store, manage and process data rather than a local server or personal computer. There are basically 3 categories in cloud </a:t>
            </a:r>
            <a:r>
              <a:rPr lang="en-GB" dirty="0" smtClean="0"/>
              <a:t>computing</a:t>
            </a:r>
          </a:p>
          <a:p>
            <a:r>
              <a:rPr lang="en-GB" dirty="0" smtClean="0"/>
              <a:t>1.SAAS</a:t>
            </a:r>
          </a:p>
          <a:p>
            <a:r>
              <a:rPr lang="en-GB" dirty="0" smtClean="0"/>
              <a:t>2.PAAS</a:t>
            </a:r>
          </a:p>
          <a:p>
            <a:r>
              <a:rPr lang="en-GB" dirty="0" smtClean="0"/>
              <a:t>3.IAAS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54</a:t>
            </a:fld>
            <a:endParaRPr lang="en-GB"/>
          </a:p>
        </p:txBody>
      </p:sp>
      <p:sp>
        <p:nvSpPr>
          <p:cNvPr id="6" name="Title 5"/>
          <p:cNvSpPr>
            <a:spLocks noGrp="1"/>
          </p:cNvSpPr>
          <p:nvPr>
            <p:ph type="title"/>
          </p:nvPr>
        </p:nvSpPr>
        <p:spPr/>
        <p:txBody>
          <a:bodyPr/>
          <a:lstStyle/>
          <a:p>
            <a:r>
              <a:rPr lang="en-GB" dirty="0"/>
              <a:t>What is Cloud Computing</a:t>
            </a:r>
          </a:p>
        </p:txBody>
      </p:sp>
    </p:spTree>
    <p:extLst>
      <p:ext uri="{BB962C8B-B14F-4D97-AF65-F5344CB8AC3E}">
        <p14:creationId xmlns:p14="http://schemas.microsoft.com/office/powerpoint/2010/main" val="2171365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55</a:t>
            </a:fld>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879475"/>
            <a:ext cx="6421437"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754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56</a:t>
            </a:fld>
            <a:endParaRPr lang="en-GB"/>
          </a:p>
        </p:txBody>
      </p:sp>
      <p:pic>
        <p:nvPicPr>
          <p:cNvPr id="5" name="Picture 4">
            <a:extLst>
              <a:ext uri="{FF2B5EF4-FFF2-40B4-BE49-F238E27FC236}">
                <a16:creationId xmlns:a16="http://schemas.microsoft.com/office/drawing/2014/main" xmlns="" id="{4A9313DD-26AD-B482-E589-AD3B02BD2A93}"/>
              </a:ext>
            </a:extLst>
          </p:cNvPr>
          <p:cNvPicPr>
            <a:picLocks noChangeAspect="1"/>
          </p:cNvPicPr>
          <p:nvPr/>
        </p:nvPicPr>
        <p:blipFill>
          <a:blip r:embed="rId2"/>
          <a:stretch>
            <a:fillRect/>
          </a:stretch>
        </p:blipFill>
        <p:spPr>
          <a:xfrm>
            <a:off x="683568" y="1196752"/>
            <a:ext cx="8088785" cy="4590386"/>
          </a:xfrm>
          <a:prstGeom prst="rect">
            <a:avLst/>
          </a:prstGeom>
        </p:spPr>
      </p:pic>
    </p:spTree>
    <p:extLst>
      <p:ext uri="{BB962C8B-B14F-4D97-AF65-F5344CB8AC3E}">
        <p14:creationId xmlns:p14="http://schemas.microsoft.com/office/powerpoint/2010/main" val="738625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57</a:t>
            </a:fld>
            <a:endParaRPr lang="en-GB"/>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355725"/>
            <a:ext cx="834548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79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58</a:t>
            </a:fld>
            <a:endParaRPr lang="en-GB"/>
          </a:p>
        </p:txBody>
      </p:sp>
      <p:pic>
        <p:nvPicPr>
          <p:cNvPr id="5" name="Picture 4">
            <a:extLst>
              <a:ext uri="{FF2B5EF4-FFF2-40B4-BE49-F238E27FC236}">
                <a16:creationId xmlns:a16="http://schemas.microsoft.com/office/drawing/2014/main" xmlns="" id="{A5766FD1-2366-6682-D6B8-59F7778F9A66}"/>
              </a:ext>
            </a:extLst>
          </p:cNvPr>
          <p:cNvPicPr>
            <a:picLocks noChangeAspect="1"/>
          </p:cNvPicPr>
          <p:nvPr/>
        </p:nvPicPr>
        <p:blipFill>
          <a:blip r:embed="rId2"/>
          <a:stretch>
            <a:fillRect/>
          </a:stretch>
        </p:blipFill>
        <p:spPr>
          <a:xfrm>
            <a:off x="178676" y="764704"/>
            <a:ext cx="10802036" cy="6093296"/>
          </a:xfrm>
          <a:prstGeom prst="rect">
            <a:avLst/>
          </a:prstGeom>
        </p:spPr>
      </p:pic>
    </p:spTree>
    <p:extLst>
      <p:ext uri="{BB962C8B-B14F-4D97-AF65-F5344CB8AC3E}">
        <p14:creationId xmlns:p14="http://schemas.microsoft.com/office/powerpoint/2010/main" val="3476302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59</a:t>
            </a:fld>
            <a:endParaRPr lang="en-GB"/>
          </a:p>
        </p:txBody>
      </p:sp>
      <p:pic>
        <p:nvPicPr>
          <p:cNvPr id="5" name="Picture 4">
            <a:extLst>
              <a:ext uri="{FF2B5EF4-FFF2-40B4-BE49-F238E27FC236}">
                <a16:creationId xmlns:a16="http://schemas.microsoft.com/office/drawing/2014/main" xmlns="" id="{B9A7F99F-6235-CB91-AE86-BF960639609B}"/>
              </a:ext>
            </a:extLst>
          </p:cNvPr>
          <p:cNvPicPr>
            <a:picLocks noChangeAspect="1"/>
          </p:cNvPicPr>
          <p:nvPr/>
        </p:nvPicPr>
        <p:blipFill>
          <a:blip r:embed="rId2"/>
          <a:stretch>
            <a:fillRect/>
          </a:stretch>
        </p:blipFill>
        <p:spPr>
          <a:xfrm>
            <a:off x="395536" y="1166640"/>
            <a:ext cx="7704856" cy="4590386"/>
          </a:xfrm>
          <a:prstGeom prst="rect">
            <a:avLst/>
          </a:prstGeom>
        </p:spPr>
      </p:pic>
    </p:spTree>
    <p:extLst>
      <p:ext uri="{BB962C8B-B14F-4D97-AF65-F5344CB8AC3E}">
        <p14:creationId xmlns:p14="http://schemas.microsoft.com/office/powerpoint/2010/main" val="3196326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900" dirty="0" err="1"/>
              <a:t>DevOps</a:t>
            </a:r>
            <a:r>
              <a:rPr lang="en-GB" sz="1900" dirty="0"/>
              <a:t> is a set of practices and cultural philosophies that emphasizes collaboration, automation, and integration between development and IT operations teams. </a:t>
            </a:r>
            <a:r>
              <a:rPr lang="en-GB" sz="1900" dirty="0" err="1"/>
              <a:t>DevOps</a:t>
            </a:r>
            <a:r>
              <a:rPr lang="en-GB" sz="1900" dirty="0"/>
              <a:t> is not limited to a specific role or background; it can be learned and adopted by individuals from various </a:t>
            </a:r>
            <a:r>
              <a:rPr lang="en-GB" sz="1900" dirty="0" smtClean="0"/>
              <a:t>disciplines.</a:t>
            </a:r>
          </a:p>
          <a:p>
            <a:pPr marL="68580" indent="0">
              <a:buNone/>
            </a:pPr>
            <a:r>
              <a:rPr lang="en-GB" sz="1900" dirty="0" smtClean="0"/>
              <a:t/>
            </a:r>
            <a:br>
              <a:rPr lang="en-GB" sz="1900" dirty="0" smtClean="0"/>
            </a:br>
            <a:r>
              <a:rPr lang="en-GB" sz="1900" dirty="0" smtClean="0"/>
              <a:t>Ex: </a:t>
            </a:r>
            <a:r>
              <a:rPr lang="en-GB" sz="1900" b="1" dirty="0" smtClean="0"/>
              <a:t>Developers,</a:t>
            </a:r>
            <a:r>
              <a:rPr lang="en-GB" sz="1900" b="1" dirty="0"/>
              <a:t> System Administrators and IT </a:t>
            </a:r>
            <a:r>
              <a:rPr lang="en-GB" sz="1900" b="1" dirty="0" smtClean="0"/>
              <a:t>Operations,</a:t>
            </a:r>
            <a:r>
              <a:rPr lang="en-GB" sz="1900" b="1" dirty="0"/>
              <a:t> Quality </a:t>
            </a:r>
            <a:r>
              <a:rPr lang="en-GB" sz="1900" b="1" dirty="0" smtClean="0"/>
              <a:t>Assurance/Testers, </a:t>
            </a:r>
            <a:r>
              <a:rPr lang="en-GB" sz="1900" b="1" dirty="0" err="1" smtClean="0"/>
              <a:t>Networkengineers</a:t>
            </a:r>
            <a:r>
              <a:rPr lang="en-GB" sz="1900" b="1" dirty="0" smtClean="0"/>
              <a:t>,</a:t>
            </a:r>
            <a:r>
              <a:rPr lang="en-GB" sz="1900" b="1" dirty="0"/>
              <a:t> Anyone Interested in IT and Software Development</a:t>
            </a:r>
            <a:endParaRPr lang="en-GB" sz="1900" b="1" dirty="0" smtClean="0"/>
          </a:p>
          <a:p>
            <a:endParaRPr lang="en-GB" dirty="0"/>
          </a:p>
        </p:txBody>
      </p:sp>
      <p:sp>
        <p:nvSpPr>
          <p:cNvPr id="2" name="Title 1"/>
          <p:cNvSpPr>
            <a:spLocks noGrp="1"/>
          </p:cNvSpPr>
          <p:nvPr>
            <p:ph type="title"/>
          </p:nvPr>
        </p:nvSpPr>
        <p:spPr/>
        <p:txBody>
          <a:bodyPr/>
          <a:lstStyle/>
          <a:p>
            <a:r>
              <a:rPr lang="en-GB" u="sng" dirty="0" smtClean="0"/>
              <a:t>Who can learn </a:t>
            </a:r>
            <a:r>
              <a:rPr lang="en-GB" u="sng" dirty="0" err="1" smtClean="0"/>
              <a:t>DevOps</a:t>
            </a:r>
            <a:r>
              <a:rPr lang="en-GB" u="sng" dirty="0" smtClean="0"/>
              <a:t>!!</a:t>
            </a:r>
            <a:endParaRPr lang="en-GB" u="sng" dirty="0"/>
          </a:p>
        </p:txBody>
      </p:sp>
      <p:sp>
        <p:nvSpPr>
          <p:cNvPr id="7" name="Date Placeholder 6"/>
          <p:cNvSpPr>
            <a:spLocks noGrp="1"/>
          </p:cNvSpPr>
          <p:nvPr>
            <p:ph type="dt" sz="half" idx="10"/>
          </p:nvPr>
        </p:nvSpPr>
        <p:spPr/>
        <p:txBody>
          <a:bodyPr/>
          <a:lstStyle/>
          <a:p>
            <a:fld id="{D136F46D-6891-4694-817C-CD2594C4D82D}"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6</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68871568"/>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60</a:t>
            </a:fld>
            <a:endParaRPr lang="en-GB"/>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74" y="1412776"/>
            <a:ext cx="7967558" cy="415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710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61</a:t>
            </a:fld>
            <a:endParaRPr lang="en-GB"/>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624013"/>
            <a:ext cx="7402513"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74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060848"/>
            <a:ext cx="7408333" cy="4065315"/>
          </a:xfrm>
        </p:spPr>
        <p:txBody>
          <a:bodyPr>
            <a:normAutofit/>
          </a:bodyPr>
          <a:lstStyle/>
          <a:p>
            <a:r>
              <a:rPr lang="en-GB" dirty="0"/>
              <a:t> A small manufacturing organization uses their expertise to expand their business by leaving their IT </a:t>
            </a:r>
            <a:r>
              <a:rPr lang="en-GB" dirty="0" smtClean="0"/>
              <a:t>management </a:t>
            </a:r>
            <a:r>
              <a:rPr lang="en-GB" dirty="0"/>
              <a:t>to the AWS.</a:t>
            </a:r>
          </a:p>
          <a:p>
            <a:r>
              <a:rPr lang="en-GB" dirty="0" smtClean="0"/>
              <a:t>A </a:t>
            </a:r>
            <a:r>
              <a:rPr lang="en-GB" dirty="0"/>
              <a:t>large enterprise spread across the globe can utilize the AWS to deliver the training to the distributed </a:t>
            </a:r>
            <a:r>
              <a:rPr lang="en-GB" dirty="0" smtClean="0"/>
              <a:t>workforce</a:t>
            </a:r>
            <a:r>
              <a:rPr lang="en-GB" dirty="0"/>
              <a:t>.</a:t>
            </a:r>
          </a:p>
          <a:p>
            <a:r>
              <a:rPr lang="en-GB" dirty="0" smtClean="0"/>
              <a:t>An </a:t>
            </a:r>
            <a:r>
              <a:rPr lang="en-GB" dirty="0"/>
              <a:t>architecture consulting company can use AWS to get the high-compute rendering of construction </a:t>
            </a:r>
            <a:r>
              <a:rPr lang="en-GB" dirty="0" smtClean="0"/>
              <a:t>prototype</a:t>
            </a:r>
            <a:r>
              <a:rPr lang="en-GB" dirty="0"/>
              <a:t>.</a:t>
            </a:r>
          </a:p>
          <a:p>
            <a:r>
              <a:rPr lang="en-GB" dirty="0" smtClean="0"/>
              <a:t> </a:t>
            </a:r>
            <a:r>
              <a:rPr lang="en-GB" dirty="0"/>
              <a:t>A media company can use the AWS to provide different types of content such as </a:t>
            </a:r>
            <a:r>
              <a:rPr lang="en-GB" dirty="0" err="1"/>
              <a:t>ebox</a:t>
            </a:r>
            <a:r>
              <a:rPr lang="en-GB" dirty="0"/>
              <a:t> or audio files to </a:t>
            </a:r>
            <a:r>
              <a:rPr lang="en-GB" dirty="0" smtClean="0"/>
              <a:t>the worldwide </a:t>
            </a:r>
            <a:r>
              <a:rPr lang="en-GB" dirty="0"/>
              <a:t>files.</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62</a:t>
            </a:fld>
            <a:endParaRPr lang="en-GB"/>
          </a:p>
        </p:txBody>
      </p:sp>
      <p:sp>
        <p:nvSpPr>
          <p:cNvPr id="6" name="Title 5"/>
          <p:cNvSpPr>
            <a:spLocks noGrp="1"/>
          </p:cNvSpPr>
          <p:nvPr>
            <p:ph type="title"/>
          </p:nvPr>
        </p:nvSpPr>
        <p:spPr/>
        <p:txBody>
          <a:bodyPr/>
          <a:lstStyle/>
          <a:p>
            <a:r>
              <a:rPr lang="en-GB" dirty="0"/>
              <a:t>Uses of AWS</a:t>
            </a:r>
          </a:p>
        </p:txBody>
      </p:sp>
    </p:spTree>
    <p:extLst>
      <p:ext uri="{BB962C8B-B14F-4D97-AF65-F5344CB8AC3E}">
        <p14:creationId xmlns:p14="http://schemas.microsoft.com/office/powerpoint/2010/main" val="7566734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63</a:t>
            </a:fld>
            <a:endParaRPr lang="en-GB"/>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43013"/>
            <a:ext cx="8110304" cy="441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391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64</a:t>
            </a:fld>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243013"/>
            <a:ext cx="79867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3379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65</a:t>
            </a:fld>
            <a:endParaRPr lang="en-GB"/>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43013"/>
            <a:ext cx="73152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237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66</a:t>
            </a:fld>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243013"/>
            <a:ext cx="6827837"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82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988840"/>
            <a:ext cx="7408333" cy="4137323"/>
          </a:xfrm>
        </p:spPr>
        <p:txBody>
          <a:bodyPr>
            <a:normAutofit/>
          </a:bodyPr>
          <a:lstStyle/>
          <a:p>
            <a:r>
              <a:rPr lang="en-GB" sz="2000" b="1" dirty="0"/>
              <a:t>EC2 — Elastic Cloud </a:t>
            </a:r>
            <a:r>
              <a:rPr lang="en-GB" sz="2000" b="1" dirty="0" smtClean="0"/>
              <a:t>Computing</a:t>
            </a:r>
          </a:p>
          <a:p>
            <a:r>
              <a:rPr lang="en-GB" sz="2000" b="1" dirty="0"/>
              <a:t>IAM — Identity and Access Management</a:t>
            </a:r>
            <a:endParaRPr lang="en-GB" sz="2000" b="1" dirty="0" smtClean="0"/>
          </a:p>
          <a:p>
            <a:r>
              <a:rPr lang="en-GB" sz="2000" b="1" dirty="0" smtClean="0"/>
              <a:t>VPC—Virtual Private Cloud</a:t>
            </a:r>
          </a:p>
          <a:p>
            <a:r>
              <a:rPr lang="en-GB" sz="2000" b="1" dirty="0" smtClean="0"/>
              <a:t>EBS—Elastic Block Storage</a:t>
            </a:r>
          </a:p>
          <a:p>
            <a:r>
              <a:rPr lang="en-GB" sz="2000" b="1" dirty="0" err="1"/>
              <a:t>Rds</a:t>
            </a:r>
            <a:r>
              <a:rPr lang="en-GB" sz="2000" b="1" dirty="0"/>
              <a:t> — Relational Database Service </a:t>
            </a:r>
          </a:p>
          <a:p>
            <a:r>
              <a:rPr lang="en-GB" sz="2000" b="1" dirty="0"/>
              <a:t>S3 — Simple Storage Service</a:t>
            </a:r>
          </a:p>
          <a:p>
            <a:r>
              <a:rPr lang="en-GB" sz="2000" b="1" dirty="0" err="1"/>
              <a:t>Ecs</a:t>
            </a:r>
            <a:r>
              <a:rPr lang="en-GB" sz="2000" b="1" dirty="0"/>
              <a:t> — Elastic Container Service</a:t>
            </a:r>
          </a:p>
          <a:p>
            <a:r>
              <a:rPr lang="en-GB" sz="2000" b="1" dirty="0" err="1"/>
              <a:t>Ecr</a:t>
            </a:r>
            <a:r>
              <a:rPr lang="en-GB" sz="2000" b="1" dirty="0"/>
              <a:t> — Elastic Container Registry </a:t>
            </a:r>
          </a:p>
          <a:p>
            <a:r>
              <a:rPr lang="en-GB" sz="2000" b="1" dirty="0"/>
              <a:t>EKS--Elastic </a:t>
            </a:r>
            <a:r>
              <a:rPr lang="en-GB" sz="2000" b="1" dirty="0" err="1"/>
              <a:t>Kubernetes</a:t>
            </a:r>
            <a:r>
              <a:rPr lang="en-GB" sz="2000" b="1" dirty="0"/>
              <a:t> </a:t>
            </a:r>
            <a:r>
              <a:rPr lang="en-GB" sz="2000" b="1" dirty="0" smtClean="0"/>
              <a:t>Service</a:t>
            </a:r>
            <a:endParaRPr lang="en-GB" sz="2000" b="1" dirty="0"/>
          </a:p>
          <a:p>
            <a:r>
              <a:rPr lang="en-GB" sz="2000" b="1" dirty="0" smtClean="0"/>
              <a:t>CLOUD WATCH etc…</a:t>
            </a:r>
            <a:endParaRPr lang="en-GB" sz="2000" b="1"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67</a:t>
            </a:fld>
            <a:endParaRPr lang="en-GB"/>
          </a:p>
        </p:txBody>
      </p:sp>
      <p:sp>
        <p:nvSpPr>
          <p:cNvPr id="6" name="Title 5"/>
          <p:cNvSpPr>
            <a:spLocks noGrp="1"/>
          </p:cNvSpPr>
          <p:nvPr>
            <p:ph type="title"/>
          </p:nvPr>
        </p:nvSpPr>
        <p:spPr/>
        <p:txBody>
          <a:bodyPr/>
          <a:lstStyle/>
          <a:p>
            <a:r>
              <a:rPr lang="en-GB" dirty="0" smtClean="0"/>
              <a:t>AWS SERVICES</a:t>
            </a:r>
            <a:endParaRPr lang="en-GB" dirty="0"/>
          </a:p>
        </p:txBody>
      </p:sp>
    </p:spTree>
    <p:extLst>
      <p:ext uri="{BB962C8B-B14F-4D97-AF65-F5344CB8AC3E}">
        <p14:creationId xmlns:p14="http://schemas.microsoft.com/office/powerpoint/2010/main" val="1669642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smtClean="0"/>
              <a:t> </a:t>
            </a:r>
            <a:r>
              <a:rPr lang="en-GB" dirty="0"/>
              <a:t>EC2 stands for Amazon Elastic Compute Cloud.</a:t>
            </a:r>
          </a:p>
          <a:p>
            <a:r>
              <a:rPr lang="en-GB" dirty="0" smtClean="0"/>
              <a:t>It </a:t>
            </a:r>
            <a:r>
              <a:rPr lang="en-GB" dirty="0"/>
              <a:t>is a web service which provides re-sizable compute capacity in the cloud. </a:t>
            </a:r>
          </a:p>
          <a:p>
            <a:r>
              <a:rPr lang="en-GB" dirty="0" smtClean="0"/>
              <a:t>It </a:t>
            </a:r>
            <a:r>
              <a:rPr lang="en-GB" dirty="0"/>
              <a:t>is designed to make the web scale computing easier for developers</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68</a:t>
            </a:fld>
            <a:endParaRPr lang="en-GB"/>
          </a:p>
        </p:txBody>
      </p:sp>
      <p:sp>
        <p:nvSpPr>
          <p:cNvPr id="6" name="Title 5"/>
          <p:cNvSpPr>
            <a:spLocks noGrp="1"/>
          </p:cNvSpPr>
          <p:nvPr>
            <p:ph type="title"/>
          </p:nvPr>
        </p:nvSpPr>
        <p:spPr/>
        <p:txBody>
          <a:bodyPr/>
          <a:lstStyle/>
          <a:p>
            <a:r>
              <a:rPr lang="en-GB" dirty="0" smtClean="0"/>
              <a:t>EC2</a:t>
            </a:r>
            <a:endParaRPr lang="en-GB" dirty="0"/>
          </a:p>
        </p:txBody>
      </p:sp>
    </p:spTree>
    <p:extLst>
      <p:ext uri="{BB962C8B-B14F-4D97-AF65-F5344CB8AC3E}">
        <p14:creationId xmlns:p14="http://schemas.microsoft.com/office/powerpoint/2010/main" val="27949875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AWS EC2 offers 5 types of instances </a:t>
            </a:r>
          </a:p>
        </p:txBody>
      </p:sp>
      <p:sp>
        <p:nvSpPr>
          <p:cNvPr id="3" name="Text Placeholder 2"/>
          <p:cNvSpPr>
            <a:spLocks noGrp="1"/>
          </p:cNvSpPr>
          <p:nvPr>
            <p:ph type="body" idx="1"/>
          </p:nvPr>
        </p:nvSpPr>
        <p:spPr/>
        <p:txBody>
          <a:bodyPr/>
          <a:lstStyle/>
          <a:p>
            <a:r>
              <a:rPr lang="en-GB" dirty="0"/>
              <a:t>General Instances</a:t>
            </a:r>
          </a:p>
        </p:txBody>
      </p:sp>
      <p:sp>
        <p:nvSpPr>
          <p:cNvPr id="4" name="Content Placeholder 3"/>
          <p:cNvSpPr>
            <a:spLocks noGrp="1"/>
          </p:cNvSpPr>
          <p:nvPr>
            <p:ph sz="half" idx="2"/>
          </p:nvPr>
        </p:nvSpPr>
        <p:spPr/>
        <p:txBody>
          <a:bodyPr>
            <a:normAutofit fontScale="92500" lnSpcReduction="20000"/>
          </a:bodyPr>
          <a:lstStyle/>
          <a:p>
            <a:r>
              <a:rPr lang="en-GB" dirty="0"/>
              <a:t> For applications that require a balance of performance and cost.</a:t>
            </a:r>
          </a:p>
          <a:p>
            <a:r>
              <a:rPr lang="en-GB" dirty="0"/>
              <a:t>▪ </a:t>
            </a:r>
            <a:r>
              <a:rPr lang="en-GB" dirty="0" err="1"/>
              <a:t>E.g</a:t>
            </a:r>
            <a:r>
              <a:rPr lang="en-GB" dirty="0"/>
              <a:t> email responding systems, where you need a prompt response as well as the it should be </a:t>
            </a:r>
            <a:r>
              <a:rPr lang="en-GB" dirty="0" smtClean="0"/>
              <a:t>cost </a:t>
            </a:r>
            <a:r>
              <a:rPr lang="en-GB" dirty="0"/>
              <a:t>effective, since it doesn’t </a:t>
            </a:r>
            <a:r>
              <a:rPr lang="en-GB" dirty="0" smtClean="0"/>
              <a:t>require much processing. </a:t>
            </a:r>
          </a:p>
          <a:p>
            <a:r>
              <a:rPr lang="pt-BR" dirty="0" smtClean="0"/>
              <a:t> </a:t>
            </a:r>
            <a:r>
              <a:rPr lang="pt-BR" dirty="0"/>
              <a:t>t2</a:t>
            </a:r>
          </a:p>
          <a:p>
            <a:r>
              <a:rPr lang="pt-BR" dirty="0" smtClean="0"/>
              <a:t> </a:t>
            </a:r>
            <a:r>
              <a:rPr lang="pt-BR" dirty="0"/>
              <a:t>m4</a:t>
            </a:r>
          </a:p>
          <a:p>
            <a:r>
              <a:rPr lang="pt-BR" dirty="0" smtClean="0"/>
              <a:t> </a:t>
            </a:r>
            <a:r>
              <a:rPr lang="pt-BR" dirty="0"/>
              <a:t>m3</a:t>
            </a:r>
            <a:endParaRPr lang="en-GB" dirty="0"/>
          </a:p>
        </p:txBody>
      </p:sp>
      <p:sp>
        <p:nvSpPr>
          <p:cNvPr id="5" name="Text Placeholder 4"/>
          <p:cNvSpPr>
            <a:spLocks noGrp="1"/>
          </p:cNvSpPr>
          <p:nvPr>
            <p:ph type="body" sz="quarter" idx="3"/>
          </p:nvPr>
        </p:nvSpPr>
        <p:spPr/>
        <p:txBody>
          <a:bodyPr/>
          <a:lstStyle/>
          <a:p>
            <a:r>
              <a:rPr lang="en-GB" dirty="0"/>
              <a:t>Compute Instances</a:t>
            </a:r>
          </a:p>
        </p:txBody>
      </p:sp>
      <p:sp>
        <p:nvSpPr>
          <p:cNvPr id="6" name="Content Placeholder 5"/>
          <p:cNvSpPr>
            <a:spLocks noGrp="1"/>
          </p:cNvSpPr>
          <p:nvPr>
            <p:ph sz="quarter" idx="4"/>
          </p:nvPr>
        </p:nvSpPr>
        <p:spPr/>
        <p:txBody>
          <a:bodyPr/>
          <a:lstStyle/>
          <a:p>
            <a:r>
              <a:rPr lang="en-GB" dirty="0"/>
              <a:t>For applications that require a lot of processing from the CPU.</a:t>
            </a:r>
          </a:p>
          <a:p>
            <a:r>
              <a:rPr lang="en-GB" dirty="0"/>
              <a:t>▪ </a:t>
            </a:r>
            <a:r>
              <a:rPr lang="en-GB" dirty="0" err="1"/>
              <a:t>E.g</a:t>
            </a:r>
            <a:r>
              <a:rPr lang="en-GB" dirty="0"/>
              <a:t> analysis of data from a stream of data, like Twitter stream</a:t>
            </a:r>
          </a:p>
          <a:p>
            <a:r>
              <a:rPr lang="en-GB" dirty="0" smtClean="0"/>
              <a:t>C4</a:t>
            </a:r>
          </a:p>
          <a:p>
            <a:r>
              <a:rPr lang="en-GB" dirty="0" smtClean="0"/>
              <a:t>C3</a:t>
            </a:r>
          </a:p>
          <a:p>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dirty="0" smtClean="0"/>
              <a:t>RAM TECHNOLOGIES</a:t>
            </a:r>
            <a:endParaRPr lang="en-GB" dirty="0"/>
          </a:p>
        </p:txBody>
      </p:sp>
      <p:sp>
        <p:nvSpPr>
          <p:cNvPr id="9" name="Slide Number Placeholder 8"/>
          <p:cNvSpPr>
            <a:spLocks noGrp="1"/>
          </p:cNvSpPr>
          <p:nvPr>
            <p:ph type="sldNum" sz="quarter" idx="12"/>
          </p:nvPr>
        </p:nvSpPr>
        <p:spPr/>
        <p:txBody>
          <a:bodyPr/>
          <a:lstStyle/>
          <a:p>
            <a:fld id="{781BEA67-9482-4C87-9702-AA3D565E1333}" type="slidenum">
              <a:rPr lang="en-GB" smtClean="0"/>
              <a:t>69</a:t>
            </a:fld>
            <a:endParaRPr lang="en-GB"/>
          </a:p>
        </p:txBody>
      </p:sp>
    </p:spTree>
    <p:extLst>
      <p:ext uri="{BB962C8B-B14F-4D97-AF65-F5344CB8AC3E}">
        <p14:creationId xmlns:p14="http://schemas.microsoft.com/office/powerpoint/2010/main" val="3175574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4863"/>
            <a:ext cx="8229600" cy="2592289"/>
          </a:xfrm>
        </p:spPr>
        <p:txBody>
          <a:bodyPr>
            <a:normAutofit/>
          </a:bodyPr>
          <a:lstStyle/>
          <a:p>
            <a:r>
              <a:rPr lang="en-GB" dirty="0" smtClean="0"/>
              <a:t>We </a:t>
            </a:r>
            <a:r>
              <a:rPr lang="en-GB" dirty="0"/>
              <a:t>all know how </a:t>
            </a:r>
            <a:r>
              <a:rPr lang="en-GB" dirty="0" err="1"/>
              <a:t>DevOps</a:t>
            </a:r>
            <a:r>
              <a:rPr lang="en-GB" dirty="0"/>
              <a:t> is trending right now. And we know where it is going. Let's get to know what skills will make you a successful  </a:t>
            </a:r>
            <a:r>
              <a:rPr lang="en-GB" dirty="0" err="1"/>
              <a:t>DevOps</a:t>
            </a:r>
            <a:r>
              <a:rPr lang="en-GB" dirty="0"/>
              <a:t> engineer.</a:t>
            </a:r>
          </a:p>
          <a:p>
            <a:endParaRPr lang="en-GB" dirty="0"/>
          </a:p>
        </p:txBody>
      </p:sp>
      <p:sp>
        <p:nvSpPr>
          <p:cNvPr id="2" name="Title 1"/>
          <p:cNvSpPr>
            <a:spLocks noGrp="1"/>
          </p:cNvSpPr>
          <p:nvPr>
            <p:ph type="title"/>
          </p:nvPr>
        </p:nvSpPr>
        <p:spPr>
          <a:xfrm>
            <a:off x="1043490" y="260648"/>
            <a:ext cx="7024744" cy="1368152"/>
          </a:xfrm>
        </p:spPr>
        <p:txBody>
          <a:bodyPr>
            <a:normAutofit fontScale="90000"/>
          </a:bodyPr>
          <a:lstStyle/>
          <a:p>
            <a:r>
              <a:rPr lang="en-GB" b="1" u="sng" dirty="0" err="1" smtClean="0"/>
              <a:t>RoadMap</a:t>
            </a:r>
            <a:r>
              <a:rPr lang="en-GB" b="1" u="sng" dirty="0" smtClean="0"/>
              <a:t> </a:t>
            </a:r>
            <a:r>
              <a:rPr lang="en-GB" b="1" u="sng" dirty="0"/>
              <a:t>to </a:t>
            </a:r>
            <a:r>
              <a:rPr lang="en-GB" b="1" u="sng" dirty="0" smtClean="0"/>
              <a:t>Become </a:t>
            </a:r>
            <a:r>
              <a:rPr lang="en-GB" b="1" u="sng" dirty="0"/>
              <a:t>a successful </a:t>
            </a:r>
            <a:r>
              <a:rPr lang="en-GB" b="1" u="sng" dirty="0" err="1"/>
              <a:t>DevOps</a:t>
            </a:r>
            <a:r>
              <a:rPr lang="en-GB" b="1" u="sng" dirty="0"/>
              <a:t> </a:t>
            </a:r>
            <a:r>
              <a:rPr lang="en-GB" b="1" u="sng" dirty="0" smtClean="0"/>
              <a:t>Engineer</a:t>
            </a:r>
            <a:endParaRPr lang="en-GB" dirty="0"/>
          </a:p>
        </p:txBody>
      </p:sp>
      <p:sp>
        <p:nvSpPr>
          <p:cNvPr id="7" name="Date Placeholder 6"/>
          <p:cNvSpPr>
            <a:spLocks noGrp="1"/>
          </p:cNvSpPr>
          <p:nvPr>
            <p:ph type="dt" sz="half" idx="10"/>
          </p:nvPr>
        </p:nvSpPr>
        <p:spPr/>
        <p:txBody>
          <a:bodyPr/>
          <a:lstStyle/>
          <a:p>
            <a:fld id="{E30228FC-7FAB-49F3-B163-9E655967C1FD}"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38540292"/>
      </p:ext>
    </p:extLst>
  </p:cSld>
  <p:clrMapOvr>
    <a:masterClrMapping/>
  </p:clrMapOvr>
  <mc:AlternateContent xmlns:mc="http://schemas.openxmlformats.org/markup-compatibility/2006" xmlns:p14="http://schemas.microsoft.com/office/powerpoint/2010/main">
    <mc:Choice Requires="p14">
      <p:transition spd="slow" p14:dur="2000" advTm="618"/>
    </mc:Choice>
    <mc:Fallback xmlns="">
      <p:transition spd="slow" advTm="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a:t>Memory Instances</a:t>
            </a:r>
          </a:p>
        </p:txBody>
      </p:sp>
      <p:sp>
        <p:nvSpPr>
          <p:cNvPr id="4" name="Content Placeholder 3"/>
          <p:cNvSpPr>
            <a:spLocks noGrp="1"/>
          </p:cNvSpPr>
          <p:nvPr>
            <p:ph sz="half" idx="2"/>
          </p:nvPr>
        </p:nvSpPr>
        <p:spPr/>
        <p:txBody>
          <a:bodyPr>
            <a:normAutofit fontScale="92500" lnSpcReduction="10000"/>
          </a:bodyPr>
          <a:lstStyle/>
          <a:p>
            <a:r>
              <a:rPr lang="en-GB" dirty="0"/>
              <a:t> For applications that are heavy in nature, therefore, require a lot of RAM.</a:t>
            </a:r>
          </a:p>
          <a:p>
            <a:r>
              <a:rPr lang="en-GB" dirty="0"/>
              <a:t>▪ </a:t>
            </a:r>
            <a:r>
              <a:rPr lang="en-GB" dirty="0" err="1"/>
              <a:t>E.g</a:t>
            </a:r>
            <a:r>
              <a:rPr lang="en-GB" dirty="0"/>
              <a:t> when your system needs a lot of applications running in the background </a:t>
            </a:r>
            <a:r>
              <a:rPr lang="en-GB" dirty="0" err="1"/>
              <a:t>i.e</a:t>
            </a:r>
            <a:r>
              <a:rPr lang="en-GB" dirty="0"/>
              <a:t> </a:t>
            </a:r>
          </a:p>
          <a:p>
            <a:r>
              <a:rPr lang="en-GB" dirty="0"/>
              <a:t>multitasking</a:t>
            </a:r>
            <a:r>
              <a:rPr lang="en-GB" dirty="0" smtClean="0"/>
              <a:t>.</a:t>
            </a:r>
          </a:p>
          <a:p>
            <a:r>
              <a:rPr lang="en-GB" dirty="0" smtClean="0"/>
              <a:t>R3</a:t>
            </a:r>
          </a:p>
          <a:p>
            <a:r>
              <a:rPr lang="en-GB" dirty="0" smtClean="0"/>
              <a:t>x1</a:t>
            </a:r>
            <a:endParaRPr lang="en-GB" dirty="0"/>
          </a:p>
          <a:p>
            <a:endParaRPr lang="en-GB" dirty="0"/>
          </a:p>
        </p:txBody>
      </p:sp>
      <p:sp>
        <p:nvSpPr>
          <p:cNvPr id="5" name="Text Placeholder 4"/>
          <p:cNvSpPr>
            <a:spLocks noGrp="1"/>
          </p:cNvSpPr>
          <p:nvPr>
            <p:ph type="body" sz="quarter" idx="3"/>
          </p:nvPr>
        </p:nvSpPr>
        <p:spPr/>
        <p:txBody>
          <a:bodyPr/>
          <a:lstStyle/>
          <a:p>
            <a:r>
              <a:rPr lang="en-GB" dirty="0"/>
              <a:t>Storage Instances</a:t>
            </a:r>
          </a:p>
        </p:txBody>
      </p:sp>
      <p:sp>
        <p:nvSpPr>
          <p:cNvPr id="6" name="Content Placeholder 5"/>
          <p:cNvSpPr>
            <a:spLocks noGrp="1"/>
          </p:cNvSpPr>
          <p:nvPr>
            <p:ph sz="quarter" idx="4"/>
          </p:nvPr>
        </p:nvSpPr>
        <p:spPr/>
        <p:txBody>
          <a:bodyPr/>
          <a:lstStyle/>
          <a:p>
            <a:r>
              <a:rPr lang="en-GB" dirty="0"/>
              <a:t>For applications that are huge in size or have a data set that occupies a lot of space.</a:t>
            </a:r>
          </a:p>
          <a:p>
            <a:r>
              <a:rPr lang="en-GB" dirty="0"/>
              <a:t>▪ </a:t>
            </a:r>
            <a:r>
              <a:rPr lang="en-GB" dirty="0" err="1"/>
              <a:t>E.g</a:t>
            </a:r>
            <a:r>
              <a:rPr lang="en-GB" dirty="0"/>
              <a:t> When your application is of huge size</a:t>
            </a:r>
            <a:r>
              <a:rPr lang="en-GB" dirty="0" smtClean="0"/>
              <a:t>.</a:t>
            </a:r>
          </a:p>
          <a:p>
            <a:r>
              <a:rPr lang="en-GB" dirty="0" smtClean="0"/>
              <a:t>I2</a:t>
            </a:r>
          </a:p>
          <a:p>
            <a:r>
              <a:rPr lang="en-GB" dirty="0" smtClean="0"/>
              <a:t>d2</a:t>
            </a:r>
            <a:endParaRPr lang="en-GB" dirty="0"/>
          </a:p>
        </p:txBody>
      </p:sp>
      <p:sp>
        <p:nvSpPr>
          <p:cNvPr id="7" name="Date Placeholder 6"/>
          <p:cNvSpPr>
            <a:spLocks noGrp="1"/>
          </p:cNvSpPr>
          <p:nvPr>
            <p:ph type="dt" sz="half" idx="10"/>
          </p:nvPr>
        </p:nvSpPr>
        <p:spPr/>
        <p:txBody>
          <a:bodyPr/>
          <a:lstStyle/>
          <a:p>
            <a:fld id="{7E704310-A164-452E-A95A-B66C4A44D67B}"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70</a:t>
            </a:fld>
            <a:endParaRPr lang="en-GB"/>
          </a:p>
        </p:txBody>
      </p:sp>
    </p:spTree>
    <p:extLst>
      <p:ext uri="{BB962C8B-B14F-4D97-AF65-F5344CB8AC3E}">
        <p14:creationId xmlns:p14="http://schemas.microsoft.com/office/powerpoint/2010/main" val="3313930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 For applications that require some heavy graphics rendering. </a:t>
            </a:r>
          </a:p>
          <a:p>
            <a:r>
              <a:rPr lang="en-GB" dirty="0" err="1" smtClean="0"/>
              <a:t>E.g</a:t>
            </a:r>
            <a:r>
              <a:rPr lang="en-GB" dirty="0" smtClean="0"/>
              <a:t> </a:t>
            </a:r>
            <a:r>
              <a:rPr lang="en-GB" dirty="0"/>
              <a:t>3D modelling </a:t>
            </a:r>
            <a:r>
              <a:rPr lang="en-GB" dirty="0" smtClean="0"/>
              <a:t>etc..</a:t>
            </a:r>
          </a:p>
          <a:p>
            <a:r>
              <a:rPr lang="en-GB" dirty="0" smtClean="0"/>
              <a:t>G2</a:t>
            </a:r>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71</a:t>
            </a:fld>
            <a:endParaRPr lang="en-GB"/>
          </a:p>
        </p:txBody>
      </p:sp>
      <p:sp>
        <p:nvSpPr>
          <p:cNvPr id="6" name="Title 5"/>
          <p:cNvSpPr>
            <a:spLocks noGrp="1"/>
          </p:cNvSpPr>
          <p:nvPr>
            <p:ph type="title"/>
          </p:nvPr>
        </p:nvSpPr>
        <p:spPr/>
        <p:txBody>
          <a:bodyPr/>
          <a:lstStyle/>
          <a:p>
            <a:r>
              <a:rPr lang="en-GB" dirty="0"/>
              <a:t>GPU Instances</a:t>
            </a:r>
          </a:p>
        </p:txBody>
      </p:sp>
    </p:spTree>
    <p:extLst>
      <p:ext uri="{BB962C8B-B14F-4D97-AF65-F5344CB8AC3E}">
        <p14:creationId xmlns:p14="http://schemas.microsoft.com/office/powerpoint/2010/main" val="554019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72</a:t>
            </a:fld>
            <a:endParaRPr lang="en-GB"/>
          </a:p>
        </p:txBody>
      </p:sp>
      <p:pic>
        <p:nvPicPr>
          <p:cNvPr id="5" name="Picture 4">
            <a:extLst>
              <a:ext uri="{FF2B5EF4-FFF2-40B4-BE49-F238E27FC236}">
                <a16:creationId xmlns:a16="http://schemas.microsoft.com/office/drawing/2014/main" xmlns="" id="{2973BD73-76F3-F113-EEE9-B4B307E178B7}"/>
              </a:ext>
            </a:extLst>
          </p:cNvPr>
          <p:cNvPicPr>
            <a:picLocks noChangeAspect="1"/>
          </p:cNvPicPr>
          <p:nvPr/>
        </p:nvPicPr>
        <p:blipFill>
          <a:blip r:embed="rId2"/>
          <a:stretch>
            <a:fillRect/>
          </a:stretch>
        </p:blipFill>
        <p:spPr>
          <a:xfrm>
            <a:off x="91440" y="335280"/>
            <a:ext cx="11724639" cy="6522720"/>
          </a:xfrm>
          <a:prstGeom prst="rect">
            <a:avLst/>
          </a:prstGeom>
        </p:spPr>
      </p:pic>
    </p:spTree>
    <p:extLst>
      <p:ext uri="{BB962C8B-B14F-4D97-AF65-F5344CB8AC3E}">
        <p14:creationId xmlns:p14="http://schemas.microsoft.com/office/powerpoint/2010/main" val="2540955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73</a:t>
            </a:fld>
            <a:endParaRPr lang="en-GB"/>
          </a:p>
        </p:txBody>
      </p:sp>
      <p:pic>
        <p:nvPicPr>
          <p:cNvPr id="5" name="Picture 4">
            <a:extLst>
              <a:ext uri="{FF2B5EF4-FFF2-40B4-BE49-F238E27FC236}">
                <a16:creationId xmlns:a16="http://schemas.microsoft.com/office/drawing/2014/main" xmlns="" id="{769E95BE-67FC-236D-E4C7-611CC4092188}"/>
              </a:ext>
            </a:extLst>
          </p:cNvPr>
          <p:cNvPicPr>
            <a:picLocks noChangeAspect="1"/>
          </p:cNvPicPr>
          <p:nvPr/>
        </p:nvPicPr>
        <p:blipFill>
          <a:blip r:embed="rId2"/>
          <a:stretch>
            <a:fillRect/>
          </a:stretch>
        </p:blipFill>
        <p:spPr>
          <a:xfrm>
            <a:off x="284480" y="836712"/>
            <a:ext cx="8680008" cy="5187931"/>
          </a:xfrm>
          <a:prstGeom prst="rect">
            <a:avLst/>
          </a:prstGeom>
        </p:spPr>
      </p:pic>
    </p:spTree>
    <p:extLst>
      <p:ext uri="{BB962C8B-B14F-4D97-AF65-F5344CB8AC3E}">
        <p14:creationId xmlns:p14="http://schemas.microsoft.com/office/powerpoint/2010/main" val="1239086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74</a:t>
            </a:fld>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70106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363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75</a:t>
            </a:fld>
            <a:endParaRPr lang="en-GB"/>
          </a:p>
        </p:txBody>
      </p:sp>
      <p:pic>
        <p:nvPicPr>
          <p:cNvPr id="5" name="Picture 4">
            <a:extLst>
              <a:ext uri="{FF2B5EF4-FFF2-40B4-BE49-F238E27FC236}">
                <a16:creationId xmlns:a16="http://schemas.microsoft.com/office/drawing/2014/main" xmlns="" id="{5672AB10-B9BE-7F07-930B-63F236E52918}"/>
              </a:ext>
            </a:extLst>
          </p:cNvPr>
          <p:cNvPicPr>
            <a:picLocks noChangeAspect="1"/>
          </p:cNvPicPr>
          <p:nvPr/>
        </p:nvPicPr>
        <p:blipFill>
          <a:blip r:embed="rId2"/>
          <a:stretch>
            <a:fillRect/>
          </a:stretch>
        </p:blipFill>
        <p:spPr>
          <a:xfrm>
            <a:off x="447040" y="1196752"/>
            <a:ext cx="8373432" cy="4752528"/>
          </a:xfrm>
          <a:prstGeom prst="rect">
            <a:avLst/>
          </a:prstGeom>
        </p:spPr>
      </p:pic>
    </p:spTree>
    <p:extLst>
      <p:ext uri="{BB962C8B-B14F-4D97-AF65-F5344CB8AC3E}">
        <p14:creationId xmlns:p14="http://schemas.microsoft.com/office/powerpoint/2010/main" val="13116536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76</a:t>
            </a:fld>
            <a:endParaRPr lang="en-GB"/>
          </a:p>
        </p:txBody>
      </p:sp>
      <p:pic>
        <p:nvPicPr>
          <p:cNvPr id="6" name="Picture 5">
            <a:extLst>
              <a:ext uri="{FF2B5EF4-FFF2-40B4-BE49-F238E27FC236}">
                <a16:creationId xmlns:a16="http://schemas.microsoft.com/office/drawing/2014/main" xmlns="" id="{4C5629CD-31A6-F258-4F31-CE5D329116E0}"/>
              </a:ext>
            </a:extLst>
          </p:cNvPr>
          <p:cNvPicPr>
            <a:picLocks noChangeAspect="1"/>
          </p:cNvPicPr>
          <p:nvPr/>
        </p:nvPicPr>
        <p:blipFill>
          <a:blip r:embed="rId2"/>
          <a:stretch>
            <a:fillRect/>
          </a:stretch>
        </p:blipFill>
        <p:spPr>
          <a:xfrm>
            <a:off x="365761" y="908719"/>
            <a:ext cx="8526719" cy="4968553"/>
          </a:xfrm>
          <a:prstGeom prst="rect">
            <a:avLst/>
          </a:prstGeom>
        </p:spPr>
      </p:pic>
    </p:spTree>
    <p:extLst>
      <p:ext uri="{BB962C8B-B14F-4D97-AF65-F5344CB8AC3E}">
        <p14:creationId xmlns:p14="http://schemas.microsoft.com/office/powerpoint/2010/main" val="13708277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77</a:t>
            </a:fld>
            <a:endParaRPr lang="en-GB"/>
          </a:p>
        </p:txBody>
      </p:sp>
      <p:pic>
        <p:nvPicPr>
          <p:cNvPr id="5" name="Picture 4">
            <a:extLst>
              <a:ext uri="{FF2B5EF4-FFF2-40B4-BE49-F238E27FC236}">
                <a16:creationId xmlns:a16="http://schemas.microsoft.com/office/drawing/2014/main" xmlns="" id="{E23F8B93-F63F-283B-7ED4-441425AD10DD}"/>
              </a:ext>
            </a:extLst>
          </p:cNvPr>
          <p:cNvPicPr>
            <a:picLocks noChangeAspect="1"/>
          </p:cNvPicPr>
          <p:nvPr/>
        </p:nvPicPr>
        <p:blipFill>
          <a:blip r:embed="rId2"/>
          <a:stretch>
            <a:fillRect/>
          </a:stretch>
        </p:blipFill>
        <p:spPr>
          <a:xfrm>
            <a:off x="335280" y="1124744"/>
            <a:ext cx="8413184" cy="4968552"/>
          </a:xfrm>
          <a:prstGeom prst="rect">
            <a:avLst/>
          </a:prstGeom>
        </p:spPr>
      </p:pic>
    </p:spTree>
    <p:extLst>
      <p:ext uri="{BB962C8B-B14F-4D97-AF65-F5344CB8AC3E}">
        <p14:creationId xmlns:p14="http://schemas.microsoft.com/office/powerpoint/2010/main" val="21731016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78</a:t>
            </a:fld>
            <a:endParaRPr lang="en-GB"/>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507229"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61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79</a:t>
            </a:fld>
            <a:endParaRPr lang="en-GB"/>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5689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376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412776"/>
            <a:ext cx="6777317" cy="4419853"/>
          </a:xfrm>
        </p:spPr>
        <p:txBody>
          <a:bodyPr>
            <a:normAutofit fontScale="77500" lnSpcReduction="20000"/>
          </a:bodyPr>
          <a:lstStyle/>
          <a:p>
            <a:r>
              <a:rPr lang="en-GB" b="1" dirty="0" smtClean="0"/>
              <a:t>1</a:t>
            </a:r>
            <a:r>
              <a:rPr lang="en-GB" b="1" dirty="0"/>
              <a:t>. </a:t>
            </a:r>
            <a:r>
              <a:rPr lang="en-GB" b="1" i="1" dirty="0"/>
              <a:t>Any cloud knowledge and experience</a:t>
            </a:r>
            <a:r>
              <a:rPr lang="en-GB" b="1" dirty="0"/>
              <a:t> - AWS, Azure and Google cloud</a:t>
            </a:r>
          </a:p>
          <a:p>
            <a:r>
              <a:rPr lang="en-GB" b="1" dirty="0"/>
              <a:t>2.</a:t>
            </a:r>
            <a:r>
              <a:rPr lang="en-GB" b="1" i="1" dirty="0"/>
              <a:t> Linux knowledge and scripting</a:t>
            </a:r>
            <a:r>
              <a:rPr lang="en-GB" b="1" dirty="0"/>
              <a:t> - Basic troubleshooting, intermediate scripting, looking at the logs</a:t>
            </a:r>
          </a:p>
          <a:p>
            <a:r>
              <a:rPr lang="en-GB" b="1" dirty="0"/>
              <a:t>3. </a:t>
            </a:r>
            <a:r>
              <a:rPr lang="en-GB" b="1" i="1" dirty="0"/>
              <a:t>Experience in Git, </a:t>
            </a:r>
            <a:r>
              <a:rPr lang="en-GB" b="1" i="1" dirty="0" err="1"/>
              <a:t>GitHub</a:t>
            </a:r>
            <a:r>
              <a:rPr lang="en-GB" b="1" i="1" dirty="0"/>
              <a:t>, </a:t>
            </a:r>
            <a:r>
              <a:rPr lang="en-GB" b="1" i="1" dirty="0" err="1"/>
              <a:t>Bitbucket</a:t>
            </a:r>
            <a:r>
              <a:rPr lang="en-GB" b="1" i="1" dirty="0"/>
              <a:t> </a:t>
            </a:r>
            <a:r>
              <a:rPr lang="en-GB" b="1" dirty="0"/>
              <a:t>or any version control systems such as SVN, TFVC</a:t>
            </a:r>
          </a:p>
          <a:p>
            <a:r>
              <a:rPr lang="en-GB" b="1" dirty="0"/>
              <a:t>4. </a:t>
            </a:r>
            <a:r>
              <a:rPr lang="en-GB" b="1" i="1" dirty="0"/>
              <a:t>Experience in Continuous integrations tools</a:t>
            </a:r>
            <a:r>
              <a:rPr lang="en-GB" b="1" dirty="0"/>
              <a:t> such as Jenkins, </a:t>
            </a:r>
            <a:r>
              <a:rPr lang="en-GB" b="1" dirty="0" err="1"/>
              <a:t>TeamCity</a:t>
            </a:r>
            <a:r>
              <a:rPr lang="en-GB" b="1" dirty="0"/>
              <a:t>, Circle CI </a:t>
            </a:r>
          </a:p>
          <a:p>
            <a:r>
              <a:rPr lang="en-GB" b="1" dirty="0"/>
              <a:t>5. </a:t>
            </a:r>
            <a:r>
              <a:rPr lang="en-GB" b="1" i="1" dirty="0"/>
              <a:t>Experience in Infrastructure automation tools</a:t>
            </a:r>
            <a:r>
              <a:rPr lang="en-GB" b="1" dirty="0"/>
              <a:t> such as </a:t>
            </a:r>
            <a:r>
              <a:rPr lang="en-GB" b="1" dirty="0" err="1"/>
              <a:t>Terraform</a:t>
            </a:r>
            <a:r>
              <a:rPr lang="en-GB" b="1" dirty="0"/>
              <a:t>, AWS cloud formation</a:t>
            </a:r>
          </a:p>
          <a:p>
            <a:r>
              <a:rPr lang="en-GB" b="1" dirty="0"/>
              <a:t>6. </a:t>
            </a:r>
            <a:r>
              <a:rPr lang="en-GB" b="1" i="1" dirty="0"/>
              <a:t>Experience in Configuration Management tools</a:t>
            </a:r>
            <a:r>
              <a:rPr lang="en-GB" b="1" dirty="0"/>
              <a:t> such as </a:t>
            </a:r>
            <a:r>
              <a:rPr lang="en-GB" b="1" dirty="0" err="1"/>
              <a:t>Ansible</a:t>
            </a:r>
            <a:r>
              <a:rPr lang="en-GB" b="1" dirty="0"/>
              <a:t>, Puppet or Chef</a:t>
            </a:r>
          </a:p>
          <a:p>
            <a:r>
              <a:rPr lang="en-GB" b="1" dirty="0"/>
              <a:t>7. </a:t>
            </a:r>
            <a:r>
              <a:rPr lang="en-GB" b="1" i="1" dirty="0"/>
              <a:t>Experience in containers</a:t>
            </a:r>
            <a:r>
              <a:rPr lang="en-GB" b="1" dirty="0"/>
              <a:t> such as </a:t>
            </a:r>
            <a:r>
              <a:rPr lang="en-GB" b="1" dirty="0" err="1"/>
              <a:t>Docker</a:t>
            </a:r>
            <a:r>
              <a:rPr lang="en-GB" b="1" dirty="0"/>
              <a:t> and </a:t>
            </a:r>
            <a:r>
              <a:rPr lang="en-GB" b="1" dirty="0" err="1"/>
              <a:t>Kubernetes</a:t>
            </a:r>
            <a:endParaRPr lang="en-GB" b="1" dirty="0"/>
          </a:p>
          <a:p>
            <a:r>
              <a:rPr lang="en-GB" b="1" dirty="0"/>
              <a:t>8. </a:t>
            </a:r>
            <a:r>
              <a:rPr lang="en-GB" b="1" i="1" dirty="0"/>
              <a:t>Experience in basic to intermediate Scripting</a:t>
            </a:r>
            <a:r>
              <a:rPr lang="en-GB" b="1" dirty="0"/>
              <a:t>. Advanced scripting needed for </a:t>
            </a:r>
            <a:r>
              <a:rPr lang="en-GB" b="1" dirty="0" err="1"/>
              <a:t>Sr.Devops</a:t>
            </a:r>
            <a:r>
              <a:rPr lang="en-GB" b="1" dirty="0"/>
              <a:t> folks.</a:t>
            </a:r>
          </a:p>
          <a:p>
            <a:r>
              <a:rPr lang="en-GB" b="1" dirty="0"/>
              <a:t>9. </a:t>
            </a:r>
            <a:r>
              <a:rPr lang="en-GB" b="1" i="1" dirty="0"/>
              <a:t>Ability to troubleshoot</a:t>
            </a:r>
            <a:r>
              <a:rPr lang="en-GB" b="1" dirty="0"/>
              <a:t> in case builds, deployments failure.</a:t>
            </a:r>
          </a:p>
          <a:p>
            <a:endParaRPr lang="en-GB" dirty="0"/>
          </a:p>
        </p:txBody>
      </p:sp>
      <p:sp>
        <p:nvSpPr>
          <p:cNvPr id="2" name="Title 1"/>
          <p:cNvSpPr>
            <a:spLocks noGrp="1"/>
          </p:cNvSpPr>
          <p:nvPr>
            <p:ph type="title"/>
          </p:nvPr>
        </p:nvSpPr>
        <p:spPr/>
        <p:txBody>
          <a:bodyPr>
            <a:normAutofit fontScale="90000"/>
          </a:bodyPr>
          <a:lstStyle/>
          <a:p>
            <a:r>
              <a:rPr lang="en-GB" b="1" dirty="0"/>
              <a:t>Top </a:t>
            </a:r>
            <a:r>
              <a:rPr lang="en-GB" b="1" dirty="0" err="1"/>
              <a:t>DevOps</a:t>
            </a:r>
            <a:r>
              <a:rPr lang="en-GB" b="1" dirty="0"/>
              <a:t> skills for 2023</a:t>
            </a:r>
            <a:r>
              <a:rPr lang="en-GB" dirty="0"/>
              <a:t/>
            </a:r>
            <a:br>
              <a:rPr lang="en-GB" dirty="0"/>
            </a:br>
            <a:endParaRPr lang="en-GB" dirty="0"/>
          </a:p>
        </p:txBody>
      </p:sp>
      <p:sp>
        <p:nvSpPr>
          <p:cNvPr id="7" name="Date Placeholder 6"/>
          <p:cNvSpPr>
            <a:spLocks noGrp="1"/>
          </p:cNvSpPr>
          <p:nvPr>
            <p:ph type="dt" sz="half" idx="10"/>
          </p:nvPr>
        </p:nvSpPr>
        <p:spPr/>
        <p:txBody>
          <a:bodyPr/>
          <a:lstStyle/>
          <a:p>
            <a:fld id="{5530079A-42AF-471D-8EB7-4FDF40457044}" type="datetime1">
              <a:rPr lang="en-GB" smtClean="0"/>
              <a:t>21/10/2023</a:t>
            </a:fld>
            <a:endParaRPr lang="en-GB"/>
          </a:p>
        </p:txBody>
      </p:sp>
      <p:sp>
        <p:nvSpPr>
          <p:cNvPr id="8" name="Footer Placeholder 7"/>
          <p:cNvSpPr>
            <a:spLocks noGrp="1"/>
          </p:cNvSpPr>
          <p:nvPr>
            <p:ph type="ftr" sz="quarter" idx="11"/>
          </p:nvPr>
        </p:nvSpPr>
        <p:spPr/>
        <p:txBody>
          <a:bodyPr/>
          <a:lstStyle/>
          <a:p>
            <a:r>
              <a:rPr lang="en-GB" smtClean="0"/>
              <a:t>RAM TECHNOLOGIES</a:t>
            </a:r>
            <a:endParaRPr lang="en-GB"/>
          </a:p>
        </p:txBody>
      </p:sp>
      <p:sp>
        <p:nvSpPr>
          <p:cNvPr id="9" name="Slide Number Placeholder 8"/>
          <p:cNvSpPr>
            <a:spLocks noGrp="1"/>
          </p:cNvSpPr>
          <p:nvPr>
            <p:ph type="sldNum" sz="quarter" idx="12"/>
          </p:nvPr>
        </p:nvSpPr>
        <p:spPr/>
        <p:txBody>
          <a:bodyPr/>
          <a:lstStyle/>
          <a:p>
            <a:fld id="{781BEA67-9482-4C87-9702-AA3D565E1333}" type="slidenum">
              <a:rPr lang="en-GB" smtClean="0"/>
              <a:t>8</a:t>
            </a:fld>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84261297"/>
      </p:ext>
    </p:extLst>
  </p:cSld>
  <p:clrMapOvr>
    <a:masterClrMapping/>
  </p:clrMapOvr>
  <mc:AlternateContent xmlns:mc="http://schemas.openxmlformats.org/markup-compatibility/2006" xmlns:p14="http://schemas.microsoft.com/office/powerpoint/2010/main">
    <mc:Choice Requires="p14">
      <p:transition spd="slow" p14:dur="2000" advTm="481"/>
    </mc:Choice>
    <mc:Fallback xmlns="">
      <p:transition spd="slow" advTm="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80</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xmlns="" id="{D5F3DAAF-E870-7C95-8857-9AE577F08325}"/>
              </a:ext>
            </a:extLst>
          </p:cNvPr>
          <p:cNvPicPr>
            <a:picLocks noGrp="1" noChangeAspect="1"/>
          </p:cNvPicPr>
          <p:nvPr>
            <p:ph idx="1"/>
          </p:nvPr>
        </p:nvPicPr>
        <p:blipFill>
          <a:blip r:embed="rId2"/>
          <a:stretch>
            <a:fillRect/>
          </a:stretch>
        </p:blipFill>
        <p:spPr>
          <a:xfrm>
            <a:off x="1043608" y="2060848"/>
            <a:ext cx="6768752" cy="4065315"/>
          </a:xfrm>
        </p:spPr>
      </p:pic>
    </p:spTree>
    <p:extLst>
      <p:ext uri="{BB962C8B-B14F-4D97-AF65-F5344CB8AC3E}">
        <p14:creationId xmlns:p14="http://schemas.microsoft.com/office/powerpoint/2010/main" val="1161426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81</a:t>
            </a:fld>
            <a:endParaRPr lang="en-GB"/>
          </a:p>
        </p:txBody>
      </p:sp>
      <p:sp>
        <p:nvSpPr>
          <p:cNvPr id="6" name="Title 5"/>
          <p:cNvSpPr>
            <a:spLocks noGrp="1"/>
          </p:cNvSpPr>
          <p:nvPr>
            <p:ph type="title"/>
          </p:nvPr>
        </p:nvSpPr>
        <p:spPr/>
        <p:txBody>
          <a:bodyPr/>
          <a:lstStyle/>
          <a:p>
            <a:r>
              <a:rPr lang="en-GB" dirty="0" smtClean="0"/>
              <a:t>Linux</a:t>
            </a:r>
            <a:endParaRPr lang="en-GB" dirty="0"/>
          </a:p>
        </p:txBody>
      </p:sp>
      <p:pic>
        <p:nvPicPr>
          <p:cNvPr id="7" name="Content Placeholder 4">
            <a:extLst>
              <a:ext uri="{FF2B5EF4-FFF2-40B4-BE49-F238E27FC236}">
                <a16:creationId xmlns:a16="http://schemas.microsoft.com/office/drawing/2014/main" xmlns="" id="{B92871F9-4DE6-9F03-F7CB-0AC2F7345AF6}"/>
              </a:ext>
            </a:extLst>
          </p:cNvPr>
          <p:cNvPicPr>
            <a:picLocks noGrp="1" noChangeAspect="1"/>
          </p:cNvPicPr>
          <p:nvPr>
            <p:ph idx="1"/>
          </p:nvPr>
        </p:nvPicPr>
        <p:blipFill>
          <a:blip r:embed="rId2"/>
          <a:stretch>
            <a:fillRect/>
          </a:stretch>
        </p:blipFill>
        <p:spPr>
          <a:xfrm>
            <a:off x="611560" y="1484784"/>
            <a:ext cx="8280920" cy="3960441"/>
          </a:xfrm>
        </p:spPr>
      </p:pic>
    </p:spTree>
    <p:extLst>
      <p:ext uri="{BB962C8B-B14F-4D97-AF65-F5344CB8AC3E}">
        <p14:creationId xmlns:p14="http://schemas.microsoft.com/office/powerpoint/2010/main" val="3041209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82</a:t>
            </a:fld>
            <a:endParaRPr lang="en-GB"/>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89248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631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83</a:t>
            </a:fld>
            <a:endParaRPr lang="en-GB"/>
          </a:p>
        </p:txBody>
      </p:sp>
      <p:pic>
        <p:nvPicPr>
          <p:cNvPr id="5" name="Picture 4">
            <a:extLst>
              <a:ext uri="{FF2B5EF4-FFF2-40B4-BE49-F238E27FC236}">
                <a16:creationId xmlns:a16="http://schemas.microsoft.com/office/drawing/2014/main" xmlns="" id="{5F972C28-DA05-8170-D64A-18B4830F57AF}"/>
              </a:ext>
            </a:extLst>
          </p:cNvPr>
          <p:cNvPicPr>
            <a:picLocks noChangeAspect="1"/>
          </p:cNvPicPr>
          <p:nvPr/>
        </p:nvPicPr>
        <p:blipFill>
          <a:blip r:embed="rId2"/>
          <a:stretch>
            <a:fillRect/>
          </a:stretch>
        </p:blipFill>
        <p:spPr>
          <a:xfrm>
            <a:off x="179512" y="670561"/>
            <a:ext cx="8712968" cy="4990688"/>
          </a:xfrm>
          <a:prstGeom prst="rect">
            <a:avLst/>
          </a:prstGeom>
        </p:spPr>
      </p:pic>
    </p:spTree>
    <p:extLst>
      <p:ext uri="{BB962C8B-B14F-4D97-AF65-F5344CB8AC3E}">
        <p14:creationId xmlns:p14="http://schemas.microsoft.com/office/powerpoint/2010/main" val="25834260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84</a:t>
            </a:fld>
            <a:endParaRPr lang="en-GB"/>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628800"/>
            <a:ext cx="70881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4971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 </a:t>
            </a:r>
            <a:r>
              <a:rPr lang="en-GB" dirty="0" err="1"/>
              <a:t>linux</a:t>
            </a:r>
            <a:r>
              <a:rPr lang="en-GB" dirty="0"/>
              <a:t> everything is a file</a:t>
            </a:r>
          </a:p>
          <a:p>
            <a:r>
              <a:rPr lang="en-GB" dirty="0"/>
              <a:t>Linux do not contain physical hard drive like windows </a:t>
            </a:r>
          </a:p>
          <a:p>
            <a:r>
              <a:rPr lang="en-GB" dirty="0"/>
              <a:t>Linux has a logical hierarchical file structure</a:t>
            </a:r>
          </a:p>
          <a:p>
            <a:r>
              <a:rPr lang="en-GB" dirty="0"/>
              <a:t>Linux is case </a:t>
            </a:r>
            <a:r>
              <a:rPr lang="en-GB" dirty="0" smtClean="0"/>
              <a:t>sensitive</a:t>
            </a:r>
          </a:p>
          <a:p>
            <a:r>
              <a:rPr lang="en-GB" dirty="0" smtClean="0"/>
              <a:t>/ is the Root directory</a:t>
            </a:r>
          </a:p>
          <a:p>
            <a:r>
              <a:rPr lang="en-GB" dirty="0" smtClean="0"/>
              <a:t>Hidden files start with (.)dot extension</a:t>
            </a:r>
          </a:p>
          <a:p>
            <a:r>
              <a:rPr lang="en-GB" dirty="0" smtClean="0"/>
              <a:t>Dot(.) refers to current directory</a:t>
            </a:r>
            <a:endParaRPr lang="en-GB" dirty="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85</a:t>
            </a:fld>
            <a:endParaRPr lang="en-GB"/>
          </a:p>
        </p:txBody>
      </p:sp>
      <p:sp>
        <p:nvSpPr>
          <p:cNvPr id="6" name="Title 5"/>
          <p:cNvSpPr>
            <a:spLocks noGrp="1"/>
          </p:cNvSpPr>
          <p:nvPr>
            <p:ph type="title"/>
          </p:nvPr>
        </p:nvSpPr>
        <p:spPr/>
        <p:txBody>
          <a:bodyPr/>
          <a:lstStyle/>
          <a:p>
            <a:r>
              <a:rPr lang="en-GB" dirty="0"/>
              <a:t>Linux File System</a:t>
            </a:r>
          </a:p>
        </p:txBody>
      </p:sp>
    </p:spTree>
    <p:extLst>
      <p:ext uri="{BB962C8B-B14F-4D97-AF65-F5344CB8AC3E}">
        <p14:creationId xmlns:p14="http://schemas.microsoft.com/office/powerpoint/2010/main" val="8733763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86</a:t>
            </a:fld>
            <a:endParaRPr lang="en-GB"/>
          </a:p>
        </p:txBody>
      </p:sp>
      <p:sp>
        <p:nvSpPr>
          <p:cNvPr id="6" name="Rectangle 5"/>
          <p:cNvSpPr/>
          <p:nvPr/>
        </p:nvSpPr>
        <p:spPr>
          <a:xfrm>
            <a:off x="323528" y="612845"/>
            <a:ext cx="8568952" cy="5170646"/>
          </a:xfrm>
          <a:prstGeom prst="rect">
            <a:avLst/>
          </a:prstGeom>
        </p:spPr>
        <p:txBody>
          <a:bodyPr wrap="square">
            <a:spAutoFit/>
          </a:bodyPr>
          <a:lstStyle/>
          <a:p>
            <a:r>
              <a:rPr lang="en-GB" sz="2400" dirty="0" smtClean="0"/>
              <a:t>1)/</a:t>
            </a:r>
            <a:r>
              <a:rPr lang="en-GB" sz="2400" dirty="0"/>
              <a:t>bin - In this binaries folder we are having </a:t>
            </a:r>
            <a:r>
              <a:rPr lang="en-GB" sz="2400" dirty="0" smtClean="0"/>
              <a:t>commands</a:t>
            </a:r>
          </a:p>
          <a:p>
            <a:endParaRPr lang="en-GB" sz="2400" dirty="0"/>
          </a:p>
          <a:p>
            <a:r>
              <a:rPr lang="en-GB" sz="2400" dirty="0"/>
              <a:t>2)/opt - If we download 3rd party s/w in </a:t>
            </a:r>
            <a:r>
              <a:rPr lang="en-GB" sz="2400" dirty="0" err="1"/>
              <a:t>linux</a:t>
            </a:r>
            <a:r>
              <a:rPr lang="en-GB" sz="2400" dirty="0"/>
              <a:t> that will store in this optional </a:t>
            </a:r>
            <a:r>
              <a:rPr lang="en-GB" sz="2400" dirty="0" smtClean="0"/>
              <a:t>folder</a:t>
            </a:r>
          </a:p>
          <a:p>
            <a:endParaRPr lang="en-GB" sz="2400" dirty="0"/>
          </a:p>
          <a:p>
            <a:r>
              <a:rPr lang="en-GB" sz="2400" dirty="0"/>
              <a:t>3)/boot - whenever you on the system, booting data present. So that boot code will present in this </a:t>
            </a:r>
            <a:r>
              <a:rPr lang="en-GB" sz="2400" dirty="0" smtClean="0"/>
              <a:t>folder</a:t>
            </a:r>
          </a:p>
          <a:p>
            <a:endParaRPr lang="en-GB" sz="2400" dirty="0"/>
          </a:p>
          <a:p>
            <a:r>
              <a:rPr lang="en-GB" sz="2400" dirty="0"/>
              <a:t>4)/root - Root user data </a:t>
            </a:r>
            <a:r>
              <a:rPr lang="en-GB" sz="2400" dirty="0" smtClean="0"/>
              <a:t>present</a:t>
            </a:r>
          </a:p>
          <a:p>
            <a:endParaRPr lang="en-GB" sz="2400" dirty="0"/>
          </a:p>
          <a:p>
            <a:r>
              <a:rPr lang="en-GB" sz="2400" dirty="0"/>
              <a:t>5)/</a:t>
            </a:r>
            <a:r>
              <a:rPr lang="en-GB" sz="2400" dirty="0" err="1"/>
              <a:t>dev</a:t>
            </a:r>
            <a:r>
              <a:rPr lang="en-GB" sz="2400" dirty="0"/>
              <a:t> - device folder - External devices info stored </a:t>
            </a:r>
            <a:r>
              <a:rPr lang="en-GB" sz="2400" dirty="0" smtClean="0"/>
              <a:t>here</a:t>
            </a:r>
          </a:p>
          <a:p>
            <a:endParaRPr lang="en-GB" sz="2400" dirty="0"/>
          </a:p>
          <a:p>
            <a:r>
              <a:rPr lang="en-GB" sz="2400" dirty="0"/>
              <a:t>6)/home - Every user data stored </a:t>
            </a:r>
            <a:r>
              <a:rPr lang="en-GB" sz="2400" dirty="0" smtClean="0"/>
              <a:t>here</a:t>
            </a:r>
          </a:p>
          <a:p>
            <a:endParaRPr lang="en-GB" dirty="0"/>
          </a:p>
        </p:txBody>
      </p:sp>
    </p:spTree>
    <p:extLst>
      <p:ext uri="{BB962C8B-B14F-4D97-AF65-F5344CB8AC3E}">
        <p14:creationId xmlns:p14="http://schemas.microsoft.com/office/powerpoint/2010/main" val="23414613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87</a:t>
            </a:fld>
            <a:endParaRPr lang="en-GB"/>
          </a:p>
        </p:txBody>
      </p:sp>
      <p:sp>
        <p:nvSpPr>
          <p:cNvPr id="5" name="Rectangle 4"/>
          <p:cNvSpPr/>
          <p:nvPr/>
        </p:nvSpPr>
        <p:spPr>
          <a:xfrm>
            <a:off x="467544" y="1412776"/>
            <a:ext cx="8208912" cy="3785652"/>
          </a:xfrm>
          <a:prstGeom prst="rect">
            <a:avLst/>
          </a:prstGeom>
        </p:spPr>
        <p:txBody>
          <a:bodyPr wrap="square">
            <a:spAutoFit/>
          </a:bodyPr>
          <a:lstStyle/>
          <a:p>
            <a:r>
              <a:rPr lang="en-GB" sz="2000" dirty="0"/>
              <a:t>7)/</a:t>
            </a:r>
            <a:r>
              <a:rPr lang="en-GB" sz="2000" dirty="0" err="1"/>
              <a:t>tmp</a:t>
            </a:r>
            <a:r>
              <a:rPr lang="en-GB" sz="2000" dirty="0"/>
              <a:t> - we can store the temporary data</a:t>
            </a:r>
          </a:p>
          <a:p>
            <a:endParaRPr lang="en-GB" sz="2000" dirty="0"/>
          </a:p>
          <a:p>
            <a:r>
              <a:rPr lang="en-GB" sz="2000" dirty="0"/>
              <a:t>8)/</a:t>
            </a:r>
            <a:r>
              <a:rPr lang="en-GB" sz="2000" dirty="0" err="1"/>
              <a:t>usr</a:t>
            </a:r>
            <a:r>
              <a:rPr lang="en-GB" sz="2000" dirty="0"/>
              <a:t> - In </a:t>
            </a:r>
            <a:r>
              <a:rPr lang="en-GB" sz="2000" dirty="0" err="1"/>
              <a:t>linux</a:t>
            </a:r>
            <a:r>
              <a:rPr lang="en-GB" sz="2000" dirty="0"/>
              <a:t> kernel info and system binaries info present in user folder</a:t>
            </a:r>
          </a:p>
          <a:p>
            <a:endParaRPr lang="en-GB" sz="2000" dirty="0"/>
          </a:p>
          <a:p>
            <a:r>
              <a:rPr lang="en-GB" sz="2000" dirty="0"/>
              <a:t>9)/lib - shareable files present in libraries </a:t>
            </a:r>
            <a:r>
              <a:rPr lang="en-GB" sz="2000" dirty="0" smtClean="0"/>
              <a:t>folder</a:t>
            </a:r>
          </a:p>
          <a:p>
            <a:endParaRPr lang="en-GB" sz="2000" dirty="0"/>
          </a:p>
          <a:p>
            <a:r>
              <a:rPr lang="en-GB" sz="2000" dirty="0"/>
              <a:t>10)/</a:t>
            </a:r>
            <a:r>
              <a:rPr lang="en-GB" sz="2000" dirty="0" err="1"/>
              <a:t>sbin</a:t>
            </a:r>
            <a:r>
              <a:rPr lang="en-GB" sz="2000" dirty="0"/>
              <a:t> - system binaries -extra commands present when we compared to </a:t>
            </a:r>
            <a:r>
              <a:rPr lang="en-GB" sz="2000" dirty="0" smtClean="0"/>
              <a:t>bin</a:t>
            </a:r>
          </a:p>
          <a:p>
            <a:endParaRPr lang="en-GB" sz="2000" dirty="0"/>
          </a:p>
          <a:p>
            <a:r>
              <a:rPr lang="en-GB" sz="2000" dirty="0"/>
              <a:t>11)/</a:t>
            </a:r>
            <a:r>
              <a:rPr lang="en-GB" sz="2000" dirty="0" err="1"/>
              <a:t>mnt</a:t>
            </a:r>
            <a:r>
              <a:rPr lang="en-GB" sz="2000" dirty="0"/>
              <a:t> - mount - If we put </a:t>
            </a:r>
            <a:r>
              <a:rPr lang="en-GB" sz="2000" dirty="0" err="1"/>
              <a:t>pendrive</a:t>
            </a:r>
            <a:r>
              <a:rPr lang="en-GB" sz="2000" dirty="0"/>
              <a:t>, </a:t>
            </a:r>
            <a:r>
              <a:rPr lang="en-GB" sz="2000" dirty="0" err="1"/>
              <a:t>usb</a:t>
            </a:r>
            <a:r>
              <a:rPr lang="en-GB" sz="2000" dirty="0"/>
              <a:t> from external that data is coming into this </a:t>
            </a:r>
            <a:r>
              <a:rPr lang="en-GB" sz="2000" dirty="0" smtClean="0"/>
              <a:t>directory</a:t>
            </a:r>
          </a:p>
          <a:p>
            <a:endParaRPr lang="en-GB" sz="2000" dirty="0"/>
          </a:p>
          <a:p>
            <a:r>
              <a:rPr lang="en-GB" sz="2000" dirty="0"/>
              <a:t>12)/</a:t>
            </a:r>
            <a:r>
              <a:rPr lang="en-GB" sz="2000" dirty="0" err="1"/>
              <a:t>var</a:t>
            </a:r>
            <a:r>
              <a:rPr lang="en-GB" sz="2000" dirty="0"/>
              <a:t> - In this variable folder, all logs stored.</a:t>
            </a:r>
          </a:p>
        </p:txBody>
      </p:sp>
    </p:spTree>
    <p:extLst>
      <p:ext uri="{BB962C8B-B14F-4D97-AF65-F5344CB8AC3E}">
        <p14:creationId xmlns:p14="http://schemas.microsoft.com/office/powerpoint/2010/main" val="17345415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 System Commands </a:t>
            </a:r>
            <a:endParaRPr lang="en-GB" dirty="0" smtClean="0"/>
          </a:p>
          <a:p>
            <a:r>
              <a:rPr lang="en-GB" dirty="0" err="1"/>
              <a:t>uname</a:t>
            </a:r>
            <a:r>
              <a:rPr lang="en-GB" dirty="0"/>
              <a:t> </a:t>
            </a:r>
            <a:r>
              <a:rPr lang="en-GB" dirty="0" smtClean="0"/>
              <a:t>: used </a:t>
            </a:r>
            <a:r>
              <a:rPr lang="en-GB" dirty="0"/>
              <a:t>to get the Operating System of the server. </a:t>
            </a:r>
            <a:r>
              <a:rPr lang="en-GB" dirty="0" err="1"/>
              <a:t>Eg</a:t>
            </a:r>
            <a:r>
              <a:rPr lang="en-GB" dirty="0"/>
              <a:t>:- Linux, etc</a:t>
            </a:r>
            <a:r>
              <a:rPr lang="en-GB" dirty="0" smtClean="0"/>
              <a:t>..</a:t>
            </a:r>
          </a:p>
          <a:p>
            <a:r>
              <a:rPr lang="en-GB" dirty="0" err="1"/>
              <a:t>uname</a:t>
            </a:r>
            <a:r>
              <a:rPr lang="en-GB" dirty="0"/>
              <a:t> -r </a:t>
            </a:r>
            <a:r>
              <a:rPr lang="en-GB" dirty="0" smtClean="0"/>
              <a:t>: Displays </a:t>
            </a:r>
            <a:r>
              <a:rPr lang="en-GB" dirty="0"/>
              <a:t>Linux kernel </a:t>
            </a:r>
            <a:r>
              <a:rPr lang="en-GB" dirty="0" smtClean="0"/>
              <a:t>version</a:t>
            </a:r>
          </a:p>
          <a:p>
            <a:r>
              <a:rPr lang="en-GB" dirty="0" err="1"/>
              <a:t>uname</a:t>
            </a:r>
            <a:r>
              <a:rPr lang="en-GB" dirty="0"/>
              <a:t> -a </a:t>
            </a:r>
            <a:r>
              <a:rPr lang="en-GB" dirty="0" smtClean="0"/>
              <a:t>:Displays </a:t>
            </a:r>
            <a:r>
              <a:rPr lang="en-GB" dirty="0"/>
              <a:t>all information about Linux system </a:t>
            </a:r>
            <a:r>
              <a:rPr lang="en-GB" dirty="0" smtClean="0"/>
              <a:t>information</a:t>
            </a:r>
          </a:p>
          <a:p>
            <a:r>
              <a:rPr lang="en-GB" dirty="0"/>
              <a:t>u</a:t>
            </a:r>
            <a:r>
              <a:rPr lang="en-GB" dirty="0" smtClean="0"/>
              <a:t>ptime: </a:t>
            </a:r>
            <a:r>
              <a:rPr lang="en-GB" dirty="0"/>
              <a:t>Displays since how much time system has been running</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88</a:t>
            </a:fld>
            <a:endParaRPr lang="en-GB"/>
          </a:p>
        </p:txBody>
      </p:sp>
      <p:sp>
        <p:nvSpPr>
          <p:cNvPr id="6" name="Title 5"/>
          <p:cNvSpPr>
            <a:spLocks noGrp="1"/>
          </p:cNvSpPr>
          <p:nvPr>
            <p:ph type="title"/>
          </p:nvPr>
        </p:nvSpPr>
        <p:spPr/>
        <p:txBody>
          <a:bodyPr/>
          <a:lstStyle/>
          <a:p>
            <a:r>
              <a:rPr lang="en-GB" dirty="0" smtClean="0"/>
              <a:t>Linux Commands</a:t>
            </a:r>
            <a:endParaRPr lang="en-GB" dirty="0"/>
          </a:p>
        </p:txBody>
      </p:sp>
    </p:spTree>
    <p:extLst>
      <p:ext uri="{BB962C8B-B14F-4D97-AF65-F5344CB8AC3E}">
        <p14:creationId xmlns:p14="http://schemas.microsoft.com/office/powerpoint/2010/main" val="42094103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89</a:t>
            </a:fld>
            <a:endParaRPr lang="en-GB"/>
          </a:p>
        </p:txBody>
      </p:sp>
      <p:sp>
        <p:nvSpPr>
          <p:cNvPr id="6" name="Rectangle 5"/>
          <p:cNvSpPr/>
          <p:nvPr/>
        </p:nvSpPr>
        <p:spPr>
          <a:xfrm>
            <a:off x="899592" y="1443841"/>
            <a:ext cx="7848872" cy="4801314"/>
          </a:xfrm>
          <a:prstGeom prst="rect">
            <a:avLst/>
          </a:prstGeom>
        </p:spPr>
        <p:txBody>
          <a:bodyPr wrap="square">
            <a:spAutoFit/>
          </a:bodyPr>
          <a:lstStyle/>
          <a:p>
            <a:r>
              <a:rPr lang="en-GB" b="1" dirty="0"/>
              <a:t>uptime –s : Shows uptime in pretty format</a:t>
            </a:r>
          </a:p>
          <a:p>
            <a:endParaRPr lang="en-GB" b="1" dirty="0"/>
          </a:p>
          <a:p>
            <a:r>
              <a:rPr lang="en-GB" b="1" dirty="0" smtClean="0"/>
              <a:t>hostname</a:t>
            </a:r>
            <a:r>
              <a:rPr lang="en-GB" b="1" dirty="0"/>
              <a:t>: Displays the hostname and IP address</a:t>
            </a:r>
          </a:p>
          <a:p>
            <a:endParaRPr lang="en-GB" b="1" dirty="0"/>
          </a:p>
          <a:p>
            <a:r>
              <a:rPr lang="en-GB" b="1" dirty="0"/>
              <a:t>hostname -i : Displays the IP address for hostname </a:t>
            </a:r>
          </a:p>
          <a:p>
            <a:endParaRPr lang="en-GB" b="1" dirty="0"/>
          </a:p>
          <a:p>
            <a:r>
              <a:rPr lang="en-GB" b="1" dirty="0"/>
              <a:t>date : Shows system date and time stamp </a:t>
            </a:r>
          </a:p>
          <a:p>
            <a:endParaRPr lang="en-GB" b="1" dirty="0"/>
          </a:p>
          <a:p>
            <a:r>
              <a:rPr lang="en-GB" b="1" dirty="0" err="1"/>
              <a:t>timedatectl</a:t>
            </a:r>
            <a:r>
              <a:rPr lang="en-GB" b="1" dirty="0"/>
              <a:t> : We will get the universal time </a:t>
            </a:r>
            <a:endParaRPr lang="en-GB" b="1" dirty="0" smtClean="0"/>
          </a:p>
          <a:p>
            <a:endParaRPr lang="en-GB" b="1" dirty="0"/>
          </a:p>
          <a:p>
            <a:r>
              <a:rPr lang="en-GB" dirty="0" err="1"/>
              <a:t>timedatectl</a:t>
            </a:r>
            <a:r>
              <a:rPr lang="en-GB" dirty="0"/>
              <a:t> set-</a:t>
            </a:r>
            <a:r>
              <a:rPr lang="en-GB" dirty="0" err="1"/>
              <a:t>timezone</a:t>
            </a:r>
            <a:r>
              <a:rPr lang="en-GB" dirty="0"/>
              <a:t> Asia/Kolkata :Changing the universal to local time</a:t>
            </a:r>
            <a:endParaRPr lang="en-GB" b="1" dirty="0"/>
          </a:p>
          <a:p>
            <a:endParaRPr lang="en-GB" b="1" dirty="0"/>
          </a:p>
          <a:p>
            <a:r>
              <a:rPr lang="en-GB" b="1" dirty="0" err="1"/>
              <a:t>cal</a:t>
            </a:r>
            <a:r>
              <a:rPr lang="en-GB" b="1" dirty="0"/>
              <a:t> Displays the current calendar, month and day </a:t>
            </a:r>
            <a:endParaRPr lang="en-GB" b="1" dirty="0" smtClean="0"/>
          </a:p>
          <a:p>
            <a:endParaRPr lang="en-GB" b="1" dirty="0"/>
          </a:p>
          <a:p>
            <a:r>
              <a:rPr lang="en-GB" b="1" dirty="0" err="1"/>
              <a:t>cal</a:t>
            </a:r>
            <a:r>
              <a:rPr lang="en-GB" b="1" dirty="0"/>
              <a:t> 2023 </a:t>
            </a:r>
            <a:r>
              <a:rPr lang="en-GB" b="1" dirty="0" smtClean="0"/>
              <a:t>: Displays </a:t>
            </a:r>
            <a:r>
              <a:rPr lang="en-GB" b="1" dirty="0"/>
              <a:t>the particular year calendar </a:t>
            </a:r>
            <a:endParaRPr lang="en-GB" b="1" dirty="0" smtClean="0"/>
          </a:p>
          <a:p>
            <a:endParaRPr lang="en-GB" b="1" dirty="0"/>
          </a:p>
          <a:p>
            <a:r>
              <a:rPr lang="en-GB" b="1" dirty="0" err="1"/>
              <a:t>cal</a:t>
            </a:r>
            <a:r>
              <a:rPr lang="en-GB" b="1" dirty="0"/>
              <a:t> 09 2024 Displays the particular month </a:t>
            </a:r>
          </a:p>
        </p:txBody>
      </p:sp>
    </p:spTree>
    <p:extLst>
      <p:ext uri="{BB962C8B-B14F-4D97-AF65-F5344CB8AC3E}">
        <p14:creationId xmlns:p14="http://schemas.microsoft.com/office/powerpoint/2010/main" val="386252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a:t>
            </a:fld>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76672"/>
            <a:ext cx="741682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0227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90</a:t>
            </a:fld>
            <a:endParaRPr lang="en-GB"/>
          </a:p>
        </p:txBody>
      </p:sp>
      <p:sp>
        <p:nvSpPr>
          <p:cNvPr id="6" name="Rectangle 5"/>
          <p:cNvSpPr/>
          <p:nvPr/>
        </p:nvSpPr>
        <p:spPr>
          <a:xfrm>
            <a:off x="1115616" y="1997839"/>
            <a:ext cx="7632848" cy="3416320"/>
          </a:xfrm>
          <a:prstGeom prst="rect">
            <a:avLst/>
          </a:prstGeom>
        </p:spPr>
        <p:txBody>
          <a:bodyPr wrap="square">
            <a:spAutoFit/>
          </a:bodyPr>
          <a:lstStyle/>
          <a:p>
            <a:r>
              <a:rPr lang="en-GB" dirty="0"/>
              <a:t>last reboot :Shows system reboot history </a:t>
            </a:r>
            <a:endParaRPr lang="en-GB" dirty="0" smtClean="0"/>
          </a:p>
          <a:p>
            <a:endParaRPr lang="en-GB" dirty="0"/>
          </a:p>
          <a:p>
            <a:r>
              <a:rPr lang="en-GB" dirty="0"/>
              <a:t>who (or) w :Prints information about default user in our </a:t>
            </a:r>
            <a:r>
              <a:rPr lang="en-GB" dirty="0" smtClean="0"/>
              <a:t>server</a:t>
            </a:r>
          </a:p>
          <a:p>
            <a:endParaRPr lang="en-GB" dirty="0"/>
          </a:p>
          <a:p>
            <a:r>
              <a:rPr lang="en-GB" dirty="0" err="1"/>
              <a:t>whoami</a:t>
            </a:r>
            <a:r>
              <a:rPr lang="en-GB" dirty="0"/>
              <a:t> Prints information about all users who are currently logged </a:t>
            </a:r>
            <a:r>
              <a:rPr lang="en-GB" dirty="0" smtClean="0"/>
              <a:t>in</a:t>
            </a:r>
          </a:p>
          <a:p>
            <a:r>
              <a:rPr lang="en-GB" dirty="0" smtClean="0"/>
              <a:t> </a:t>
            </a:r>
            <a:endParaRPr lang="en-GB" dirty="0"/>
          </a:p>
          <a:p>
            <a:r>
              <a:rPr lang="en-GB" dirty="0"/>
              <a:t>top : List out the running processors in our system  </a:t>
            </a:r>
            <a:endParaRPr lang="en-GB" dirty="0" smtClean="0"/>
          </a:p>
          <a:p>
            <a:endParaRPr lang="en-GB" dirty="0"/>
          </a:p>
          <a:p>
            <a:r>
              <a:rPr lang="en-GB" dirty="0" err="1"/>
              <a:t>ip</a:t>
            </a:r>
            <a:r>
              <a:rPr lang="en-GB" dirty="0"/>
              <a:t> address (or) </a:t>
            </a:r>
            <a:r>
              <a:rPr lang="en-GB" dirty="0" err="1"/>
              <a:t>ip</a:t>
            </a:r>
            <a:r>
              <a:rPr lang="en-GB" dirty="0"/>
              <a:t> </a:t>
            </a:r>
            <a:r>
              <a:rPr lang="en-GB" dirty="0" err="1"/>
              <a:t>addr</a:t>
            </a:r>
            <a:r>
              <a:rPr lang="en-GB" dirty="0"/>
              <a:t> : Shows IP addresses assigned to all network </a:t>
            </a:r>
            <a:r>
              <a:rPr lang="en-GB" dirty="0" smtClean="0"/>
              <a:t>interfaces</a:t>
            </a:r>
          </a:p>
          <a:p>
            <a:r>
              <a:rPr lang="en-GB" dirty="0" smtClean="0"/>
              <a:t> </a:t>
            </a:r>
            <a:endParaRPr lang="en-GB" dirty="0"/>
          </a:p>
          <a:p>
            <a:r>
              <a:rPr lang="en-GB" dirty="0" err="1"/>
              <a:t>hostnamectl</a:t>
            </a:r>
            <a:r>
              <a:rPr lang="en-GB" dirty="0"/>
              <a:t> :we will get the hostname </a:t>
            </a:r>
            <a:r>
              <a:rPr lang="en-GB" dirty="0" smtClean="0"/>
              <a:t>details</a:t>
            </a:r>
          </a:p>
          <a:p>
            <a:endParaRPr lang="en-GB" dirty="0"/>
          </a:p>
        </p:txBody>
      </p:sp>
    </p:spTree>
    <p:extLst>
      <p:ext uri="{BB962C8B-B14F-4D97-AF65-F5344CB8AC3E}">
        <p14:creationId xmlns:p14="http://schemas.microsoft.com/office/powerpoint/2010/main" val="24731179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484784"/>
            <a:ext cx="7408333" cy="4104457"/>
          </a:xfrm>
        </p:spPr>
        <p:txBody>
          <a:bodyPr>
            <a:normAutofit lnSpcReduction="10000"/>
          </a:bodyPr>
          <a:lstStyle/>
          <a:p>
            <a:r>
              <a:rPr lang="en-GB" dirty="0"/>
              <a:t>free </a:t>
            </a:r>
            <a:r>
              <a:rPr lang="en-GB" dirty="0" smtClean="0"/>
              <a:t>:Displays </a:t>
            </a:r>
            <a:r>
              <a:rPr lang="en-GB" dirty="0"/>
              <a:t>system memory(RAM) details in </a:t>
            </a:r>
            <a:r>
              <a:rPr lang="en-GB" dirty="0" smtClean="0"/>
              <a:t>KB</a:t>
            </a:r>
          </a:p>
          <a:p>
            <a:r>
              <a:rPr lang="en-GB" dirty="0"/>
              <a:t>free -m </a:t>
            </a:r>
            <a:r>
              <a:rPr lang="en-GB" dirty="0" smtClean="0"/>
              <a:t>:Displays </a:t>
            </a:r>
            <a:r>
              <a:rPr lang="en-GB" dirty="0"/>
              <a:t>system memory(RAM) details in </a:t>
            </a:r>
            <a:r>
              <a:rPr lang="en-GB" dirty="0" smtClean="0"/>
              <a:t>MB</a:t>
            </a:r>
          </a:p>
          <a:p>
            <a:r>
              <a:rPr lang="en-GB" dirty="0" err="1"/>
              <a:t>df</a:t>
            </a:r>
            <a:r>
              <a:rPr lang="en-GB" dirty="0"/>
              <a:t> -h </a:t>
            </a:r>
            <a:r>
              <a:rPr lang="en-GB" dirty="0" smtClean="0"/>
              <a:t>:Report </a:t>
            </a:r>
            <a:r>
              <a:rPr lang="en-GB" dirty="0"/>
              <a:t>file system disk space usage i.e., how much memory we took and how much we consume, we will get all the details. </a:t>
            </a:r>
            <a:endParaRPr lang="en-GB" dirty="0" smtClean="0"/>
          </a:p>
          <a:p>
            <a:r>
              <a:rPr lang="en-GB" dirty="0" smtClean="0"/>
              <a:t>du :filename disk </a:t>
            </a:r>
            <a:r>
              <a:rPr lang="en-GB" dirty="0"/>
              <a:t>usage file </a:t>
            </a:r>
            <a:r>
              <a:rPr lang="en-GB" dirty="0" smtClean="0"/>
              <a:t>name</a:t>
            </a:r>
          </a:p>
          <a:p>
            <a:r>
              <a:rPr lang="en-GB" dirty="0"/>
              <a:t>du -</a:t>
            </a:r>
            <a:r>
              <a:rPr lang="en-GB" dirty="0" err="1"/>
              <a:t>sh</a:t>
            </a:r>
            <a:r>
              <a:rPr lang="en-GB" dirty="0"/>
              <a:t> filename disk usage file name </a:t>
            </a:r>
            <a:endParaRPr lang="en-GB" dirty="0" smtClean="0"/>
          </a:p>
          <a:p>
            <a:r>
              <a:rPr lang="en-GB" dirty="0" err="1"/>
              <a:t>ps</a:t>
            </a:r>
            <a:r>
              <a:rPr lang="en-GB" dirty="0"/>
              <a:t> </a:t>
            </a:r>
            <a:r>
              <a:rPr lang="en-GB" dirty="0" smtClean="0"/>
              <a:t>:To </a:t>
            </a:r>
            <a:r>
              <a:rPr lang="en-GB" dirty="0"/>
              <a:t>see all the running </a:t>
            </a:r>
            <a:r>
              <a:rPr lang="en-GB" dirty="0" smtClean="0"/>
              <a:t>process</a:t>
            </a:r>
          </a:p>
          <a:p>
            <a:r>
              <a:rPr lang="en-GB" dirty="0"/>
              <a:t>Kill -9 PID To kill the process </a:t>
            </a:r>
            <a:endParaRPr lang="en-GB" dirty="0" smtClean="0"/>
          </a:p>
          <a:p>
            <a:r>
              <a:rPr lang="en-GB" dirty="0" err="1"/>
              <a:t>dmesg</a:t>
            </a:r>
            <a:r>
              <a:rPr lang="en-GB" dirty="0"/>
              <a:t> </a:t>
            </a:r>
            <a:r>
              <a:rPr lang="en-GB" dirty="0" err="1"/>
              <a:t>Bootup</a:t>
            </a:r>
            <a:r>
              <a:rPr lang="en-GB" dirty="0"/>
              <a:t> messages</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91</a:t>
            </a:fld>
            <a:endParaRPr lang="en-GB"/>
          </a:p>
        </p:txBody>
      </p:sp>
      <p:sp>
        <p:nvSpPr>
          <p:cNvPr id="6" name="Title 5"/>
          <p:cNvSpPr>
            <a:spLocks noGrp="1"/>
          </p:cNvSpPr>
          <p:nvPr>
            <p:ph type="title"/>
          </p:nvPr>
        </p:nvSpPr>
        <p:spPr/>
        <p:txBody>
          <a:bodyPr/>
          <a:lstStyle/>
          <a:p>
            <a:r>
              <a:rPr lang="en-GB" dirty="0"/>
              <a:t>Hardware Commands</a:t>
            </a:r>
          </a:p>
        </p:txBody>
      </p:sp>
    </p:spTree>
    <p:extLst>
      <p:ext uri="{BB962C8B-B14F-4D97-AF65-F5344CB8AC3E}">
        <p14:creationId xmlns:p14="http://schemas.microsoft.com/office/powerpoint/2010/main" val="23211913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73042-FE9C-4F7C-AFE8-6F65FBAB9E1C}" type="datetime1">
              <a:rPr lang="en-GB" smtClean="0"/>
              <a:t>21/10/2023</a:t>
            </a:fld>
            <a:endParaRPr lang="en-GB"/>
          </a:p>
        </p:txBody>
      </p:sp>
      <p:sp>
        <p:nvSpPr>
          <p:cNvPr id="3" name="Footer Placeholder 2"/>
          <p:cNvSpPr>
            <a:spLocks noGrp="1"/>
          </p:cNvSpPr>
          <p:nvPr>
            <p:ph type="ftr" sz="quarter" idx="11"/>
          </p:nvPr>
        </p:nvSpPr>
        <p:spPr/>
        <p:txBody>
          <a:bodyPr/>
          <a:lstStyle/>
          <a:p>
            <a:r>
              <a:rPr lang="en-GB" smtClean="0"/>
              <a:t>RAM TECHNOLOGIES</a:t>
            </a:r>
            <a:endParaRPr lang="en-GB"/>
          </a:p>
        </p:txBody>
      </p:sp>
      <p:sp>
        <p:nvSpPr>
          <p:cNvPr id="4" name="Slide Number Placeholder 3"/>
          <p:cNvSpPr>
            <a:spLocks noGrp="1"/>
          </p:cNvSpPr>
          <p:nvPr>
            <p:ph type="sldNum" sz="quarter" idx="12"/>
          </p:nvPr>
        </p:nvSpPr>
        <p:spPr/>
        <p:txBody>
          <a:bodyPr/>
          <a:lstStyle/>
          <a:p>
            <a:fld id="{781BEA67-9482-4C87-9702-AA3D565E1333}" type="slidenum">
              <a:rPr lang="en-GB" smtClean="0"/>
              <a:t>92</a:t>
            </a:fld>
            <a:endParaRPr lang="en-GB"/>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136904" cy="400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37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078862954"/>
              </p:ext>
            </p:extLst>
          </p:nvPr>
        </p:nvGraphicFramePr>
        <p:xfrm>
          <a:off x="899592" y="2276872"/>
          <a:ext cx="7408862" cy="3337560"/>
        </p:xfrm>
        <a:graphic>
          <a:graphicData uri="http://schemas.openxmlformats.org/drawingml/2006/table">
            <a:tbl>
              <a:tblPr firstRow="1" bandRow="1">
                <a:tableStyleId>{5C22544A-7EE6-4342-B048-85BDC9FD1C3A}</a:tableStyleId>
              </a:tblPr>
              <a:tblGrid>
                <a:gridCol w="3704431"/>
                <a:gridCol w="3704431"/>
              </a:tblGrid>
              <a:tr h="370840">
                <a:tc>
                  <a:txBody>
                    <a:bodyPr/>
                    <a:lstStyle/>
                    <a:p>
                      <a:r>
                        <a:rPr lang="en-GB" dirty="0" smtClean="0"/>
                        <a:t>Colour</a:t>
                      </a:r>
                      <a:endParaRPr lang="en-GB" dirty="0"/>
                    </a:p>
                  </a:txBody>
                  <a:tcPr/>
                </a:tc>
                <a:tc>
                  <a:txBody>
                    <a:bodyPr/>
                    <a:lstStyle/>
                    <a:p>
                      <a:r>
                        <a:rPr lang="en-GB" dirty="0" smtClean="0"/>
                        <a:t>File</a:t>
                      </a:r>
                      <a:r>
                        <a:rPr lang="en-GB" baseline="0" dirty="0" smtClean="0"/>
                        <a:t> type</a:t>
                      </a:r>
                      <a:endParaRPr lang="en-GB" dirty="0"/>
                    </a:p>
                  </a:txBody>
                  <a:tcPr/>
                </a:tc>
              </a:tr>
              <a:tr h="370840">
                <a:tc>
                  <a:txBody>
                    <a:bodyPr/>
                    <a:lstStyle/>
                    <a:p>
                      <a:r>
                        <a:rPr lang="en-GB" dirty="0" smtClean="0"/>
                        <a:t>Blue</a:t>
                      </a:r>
                      <a:endParaRPr lang="en-GB" dirty="0"/>
                    </a:p>
                  </a:txBody>
                  <a:tcPr/>
                </a:tc>
                <a:tc>
                  <a:txBody>
                    <a:bodyPr/>
                    <a:lstStyle/>
                    <a:p>
                      <a:r>
                        <a:rPr lang="en-GB" dirty="0" smtClean="0"/>
                        <a:t>Directories</a:t>
                      </a:r>
                      <a:endParaRPr lang="en-GB" dirty="0"/>
                    </a:p>
                  </a:txBody>
                  <a:tcPr/>
                </a:tc>
              </a:tr>
              <a:tr h="370840">
                <a:tc>
                  <a:txBody>
                    <a:bodyPr/>
                    <a:lstStyle/>
                    <a:p>
                      <a:r>
                        <a:rPr lang="en-GB" dirty="0" smtClean="0"/>
                        <a:t>White </a:t>
                      </a:r>
                      <a:endParaRPr lang="en-GB" dirty="0"/>
                    </a:p>
                  </a:txBody>
                  <a:tcPr/>
                </a:tc>
                <a:tc>
                  <a:txBody>
                    <a:bodyPr/>
                    <a:lstStyle/>
                    <a:p>
                      <a:r>
                        <a:rPr lang="en-GB" dirty="0" smtClean="0"/>
                        <a:t>Text files</a:t>
                      </a:r>
                      <a:endParaRPr lang="en-GB" dirty="0"/>
                    </a:p>
                  </a:txBody>
                  <a:tcPr/>
                </a:tc>
              </a:tr>
              <a:tr h="370840">
                <a:tc>
                  <a:txBody>
                    <a:bodyPr/>
                    <a:lstStyle/>
                    <a:p>
                      <a:r>
                        <a:rPr lang="en-GB" dirty="0" smtClean="0"/>
                        <a:t>Pink </a:t>
                      </a:r>
                      <a:endParaRPr lang="en-GB" dirty="0"/>
                    </a:p>
                  </a:txBody>
                  <a:tcPr/>
                </a:tc>
                <a:tc>
                  <a:txBody>
                    <a:bodyPr/>
                    <a:lstStyle/>
                    <a:p>
                      <a:r>
                        <a:rPr lang="en-GB" dirty="0" smtClean="0"/>
                        <a:t>Images</a:t>
                      </a:r>
                      <a:endParaRPr lang="en-GB" dirty="0"/>
                    </a:p>
                  </a:txBody>
                  <a:tcPr/>
                </a:tc>
              </a:tr>
              <a:tr h="370840">
                <a:tc>
                  <a:txBody>
                    <a:bodyPr/>
                    <a:lstStyle/>
                    <a:p>
                      <a:r>
                        <a:rPr lang="en-GB" dirty="0" smtClean="0"/>
                        <a:t>Yellow</a:t>
                      </a:r>
                      <a:endParaRPr lang="en-GB" dirty="0"/>
                    </a:p>
                  </a:txBody>
                  <a:tcPr/>
                </a:tc>
                <a:tc>
                  <a:txBody>
                    <a:bodyPr/>
                    <a:lstStyle/>
                    <a:p>
                      <a:r>
                        <a:rPr lang="en-GB" dirty="0" smtClean="0"/>
                        <a:t>Devices</a:t>
                      </a:r>
                      <a:endParaRPr lang="en-GB" dirty="0"/>
                    </a:p>
                  </a:txBody>
                  <a:tcPr/>
                </a:tc>
              </a:tr>
              <a:tr h="370840">
                <a:tc>
                  <a:txBody>
                    <a:bodyPr/>
                    <a:lstStyle/>
                    <a:p>
                      <a:r>
                        <a:rPr lang="en-GB" dirty="0" smtClean="0"/>
                        <a:t>Flashing Red</a:t>
                      </a:r>
                      <a:endParaRPr lang="en-GB" dirty="0"/>
                    </a:p>
                  </a:txBody>
                  <a:tcPr/>
                </a:tc>
                <a:tc>
                  <a:txBody>
                    <a:bodyPr/>
                    <a:lstStyle/>
                    <a:p>
                      <a:r>
                        <a:rPr lang="en-GB" dirty="0" smtClean="0"/>
                        <a:t>Broken Links</a:t>
                      </a:r>
                      <a:endParaRPr lang="en-GB" dirty="0"/>
                    </a:p>
                  </a:txBody>
                  <a:tcPr/>
                </a:tc>
              </a:tr>
              <a:tr h="370840">
                <a:tc>
                  <a:txBody>
                    <a:bodyPr/>
                    <a:lstStyle/>
                    <a:p>
                      <a:r>
                        <a:rPr lang="en-GB" dirty="0" smtClean="0"/>
                        <a:t>Red</a:t>
                      </a:r>
                      <a:endParaRPr lang="en-GB" dirty="0"/>
                    </a:p>
                  </a:txBody>
                  <a:tcPr/>
                </a:tc>
                <a:tc>
                  <a:txBody>
                    <a:bodyPr/>
                    <a:lstStyle/>
                    <a:p>
                      <a:r>
                        <a:rPr lang="en-GB" dirty="0" smtClean="0"/>
                        <a:t>Compressed archives</a:t>
                      </a:r>
                      <a:endParaRPr lang="en-GB" dirty="0"/>
                    </a:p>
                  </a:txBody>
                  <a:tcPr/>
                </a:tc>
              </a:tr>
              <a:tr h="370840">
                <a:tc>
                  <a:txBody>
                    <a:bodyPr/>
                    <a:lstStyle/>
                    <a:p>
                      <a:r>
                        <a:rPr lang="en-GB" dirty="0" smtClean="0"/>
                        <a:t>Cyan</a:t>
                      </a:r>
                      <a:endParaRPr lang="en-GB" dirty="0"/>
                    </a:p>
                  </a:txBody>
                  <a:tcPr/>
                </a:tc>
                <a:tc>
                  <a:txBody>
                    <a:bodyPr/>
                    <a:lstStyle/>
                    <a:p>
                      <a:r>
                        <a:rPr lang="en-GB" dirty="0" err="1" smtClean="0"/>
                        <a:t>softlinks</a:t>
                      </a:r>
                      <a:endParaRPr lang="en-GB" dirty="0"/>
                    </a:p>
                  </a:txBody>
                  <a:tcPr/>
                </a:tc>
              </a:tr>
              <a:tr h="370840">
                <a:tc>
                  <a:txBody>
                    <a:bodyPr/>
                    <a:lstStyle/>
                    <a:p>
                      <a:r>
                        <a:rPr lang="en-GB" dirty="0" smtClean="0"/>
                        <a:t>Green</a:t>
                      </a:r>
                      <a:endParaRPr lang="en-GB" dirty="0"/>
                    </a:p>
                  </a:txBody>
                  <a:tcPr/>
                </a:tc>
                <a:tc>
                  <a:txBody>
                    <a:bodyPr/>
                    <a:lstStyle/>
                    <a:p>
                      <a:r>
                        <a:rPr lang="en-GB" dirty="0" err="1" smtClean="0"/>
                        <a:t>Executables</a:t>
                      </a:r>
                      <a:endParaRPr lang="en-GB" dirty="0"/>
                    </a:p>
                  </a:txBody>
                  <a:tcPr/>
                </a:tc>
              </a:tr>
            </a:tbl>
          </a:graphicData>
        </a:graphic>
      </p:graphicFrame>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93</a:t>
            </a:fld>
            <a:endParaRPr lang="en-GB"/>
          </a:p>
        </p:txBody>
      </p:sp>
      <p:sp>
        <p:nvSpPr>
          <p:cNvPr id="6" name="Title 5"/>
          <p:cNvSpPr>
            <a:spLocks noGrp="1"/>
          </p:cNvSpPr>
          <p:nvPr>
            <p:ph type="title"/>
          </p:nvPr>
        </p:nvSpPr>
        <p:spPr/>
        <p:txBody>
          <a:bodyPr>
            <a:normAutofit fontScale="90000"/>
          </a:bodyPr>
          <a:lstStyle/>
          <a:p>
            <a:r>
              <a:rPr lang="en-GB" dirty="0" smtClean="0"/>
              <a:t>Default colour schemas for files types</a:t>
            </a:r>
            <a:endParaRPr lang="en-GB" dirty="0"/>
          </a:p>
        </p:txBody>
      </p:sp>
    </p:spTree>
    <p:extLst>
      <p:ext uri="{BB962C8B-B14F-4D97-AF65-F5344CB8AC3E}">
        <p14:creationId xmlns:p14="http://schemas.microsoft.com/office/powerpoint/2010/main" val="12148080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a:t>touch filename :</a:t>
            </a:r>
            <a:r>
              <a:rPr lang="en-GB" dirty="0" smtClean="0"/>
              <a:t>used </a:t>
            </a:r>
            <a:r>
              <a:rPr lang="en-GB" dirty="0"/>
              <a:t>to create a single file </a:t>
            </a:r>
            <a:endParaRPr lang="en-GB" dirty="0" smtClean="0"/>
          </a:p>
          <a:p>
            <a:r>
              <a:rPr lang="en-GB" dirty="0"/>
              <a:t>touch f1 f2 f3 </a:t>
            </a:r>
            <a:r>
              <a:rPr lang="en-GB" dirty="0" smtClean="0"/>
              <a:t>:used </a:t>
            </a:r>
            <a:r>
              <a:rPr lang="en-GB" dirty="0"/>
              <a:t>to create multiple </a:t>
            </a:r>
            <a:r>
              <a:rPr lang="en-GB" dirty="0" smtClean="0"/>
              <a:t>files</a:t>
            </a:r>
          </a:p>
          <a:p>
            <a:r>
              <a:rPr lang="en-GB" dirty="0"/>
              <a:t>touch file{1..5} create 5 files at a time </a:t>
            </a:r>
            <a:endParaRPr lang="en-GB" dirty="0" smtClean="0"/>
          </a:p>
          <a:p>
            <a:r>
              <a:rPr lang="en-GB" dirty="0" err="1"/>
              <a:t>rm</a:t>
            </a:r>
            <a:r>
              <a:rPr lang="en-GB" dirty="0"/>
              <a:t> filename </a:t>
            </a:r>
            <a:r>
              <a:rPr lang="en-GB" dirty="0" smtClean="0"/>
              <a:t>:used </a:t>
            </a:r>
            <a:r>
              <a:rPr lang="en-GB" dirty="0"/>
              <a:t>to remove single </a:t>
            </a:r>
            <a:r>
              <a:rPr lang="en-GB" dirty="0" smtClean="0"/>
              <a:t>file</a:t>
            </a:r>
          </a:p>
          <a:p>
            <a:r>
              <a:rPr lang="en-GB" dirty="0" err="1"/>
              <a:t>rm</a:t>
            </a:r>
            <a:r>
              <a:rPr lang="en-GB" dirty="0"/>
              <a:t> f1 f2 f3 </a:t>
            </a:r>
            <a:r>
              <a:rPr lang="en-GB" dirty="0" smtClean="0"/>
              <a:t>:used </a:t>
            </a:r>
            <a:r>
              <a:rPr lang="en-GB" dirty="0"/>
              <a:t>to remove multiple </a:t>
            </a:r>
            <a:r>
              <a:rPr lang="en-GB" dirty="0" smtClean="0"/>
              <a:t>files</a:t>
            </a:r>
          </a:p>
          <a:p>
            <a:r>
              <a:rPr lang="en-GB" dirty="0" err="1"/>
              <a:t>rm</a:t>
            </a:r>
            <a:r>
              <a:rPr lang="en-GB" dirty="0"/>
              <a:t> file{1..5} used to remove 5 files </a:t>
            </a:r>
            <a:endParaRPr lang="en-GB" dirty="0" smtClean="0"/>
          </a:p>
          <a:p>
            <a:r>
              <a:rPr lang="en-GB" dirty="0"/>
              <a:t>m -f filename used to remove a file without our permission </a:t>
            </a:r>
            <a:endParaRPr lang="en-GB" dirty="0" smtClean="0"/>
          </a:p>
          <a:p>
            <a:r>
              <a:rPr lang="en-GB" dirty="0" err="1"/>
              <a:t>rm</a:t>
            </a:r>
            <a:r>
              <a:rPr lang="en-GB" dirty="0"/>
              <a:t> -f * </a:t>
            </a:r>
            <a:r>
              <a:rPr lang="en-GB" dirty="0" smtClean="0"/>
              <a:t>:used </a:t>
            </a:r>
            <a:r>
              <a:rPr lang="en-GB" dirty="0"/>
              <a:t>to remove all files at a time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94</a:t>
            </a:fld>
            <a:endParaRPr lang="en-GB"/>
          </a:p>
        </p:txBody>
      </p:sp>
      <p:sp>
        <p:nvSpPr>
          <p:cNvPr id="6" name="Title 5"/>
          <p:cNvSpPr>
            <a:spLocks noGrp="1"/>
          </p:cNvSpPr>
          <p:nvPr>
            <p:ph type="title"/>
          </p:nvPr>
        </p:nvSpPr>
        <p:spPr/>
        <p:txBody>
          <a:bodyPr/>
          <a:lstStyle/>
          <a:p>
            <a:r>
              <a:rPr lang="en-GB" dirty="0"/>
              <a:t>File Commands</a:t>
            </a:r>
          </a:p>
        </p:txBody>
      </p:sp>
    </p:spTree>
    <p:extLst>
      <p:ext uri="{BB962C8B-B14F-4D97-AF65-F5344CB8AC3E}">
        <p14:creationId xmlns:p14="http://schemas.microsoft.com/office/powerpoint/2010/main" val="13234915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normAutofit/>
          </a:bodyPr>
          <a:lstStyle/>
          <a:p>
            <a:r>
              <a:rPr lang="en-GB" dirty="0" err="1" smtClean="0"/>
              <a:t>mkdir</a:t>
            </a:r>
            <a:r>
              <a:rPr lang="en-GB" dirty="0" smtClean="0"/>
              <a:t> command</a:t>
            </a:r>
          </a:p>
          <a:p>
            <a:r>
              <a:rPr lang="en-GB" dirty="0"/>
              <a:t>- make directory</a:t>
            </a:r>
          </a:p>
          <a:p>
            <a:r>
              <a:rPr lang="en-GB" dirty="0"/>
              <a:t>- used to create a new folder</a:t>
            </a:r>
          </a:p>
          <a:p>
            <a:r>
              <a:rPr lang="en-GB" dirty="0"/>
              <a:t>- can create multiple folders at a time</a:t>
            </a:r>
          </a:p>
          <a:p>
            <a:r>
              <a:rPr lang="en-GB" dirty="0"/>
              <a:t>- folders with </a:t>
            </a:r>
            <a:r>
              <a:rPr lang="en-GB" dirty="0" smtClean="0"/>
              <a:t>hierarchy</a:t>
            </a:r>
          </a:p>
          <a:p>
            <a:r>
              <a:rPr lang="en-GB" dirty="0" err="1"/>
              <a:t>Eg</a:t>
            </a:r>
            <a:r>
              <a:rPr lang="en-GB" dirty="0"/>
              <a:t>: </a:t>
            </a:r>
            <a:r>
              <a:rPr lang="en-GB" dirty="0" err="1"/>
              <a:t>mkdir</a:t>
            </a:r>
            <a:r>
              <a:rPr lang="en-GB" dirty="0"/>
              <a:t> </a:t>
            </a:r>
            <a:r>
              <a:rPr lang="en-GB" dirty="0" smtClean="0"/>
              <a:t>folder used to create single folder</a:t>
            </a:r>
          </a:p>
          <a:p>
            <a:r>
              <a:rPr lang="en-GB" dirty="0" err="1" smtClean="0"/>
              <a:t>mkdir</a:t>
            </a:r>
            <a:r>
              <a:rPr lang="en-GB" dirty="0" smtClean="0"/>
              <a:t> </a:t>
            </a:r>
            <a:r>
              <a:rPr lang="en-GB" dirty="0" err="1" smtClean="0"/>
              <a:t>devops</a:t>
            </a:r>
            <a:endParaRPr lang="en-GB" dirty="0" smtClean="0"/>
          </a:p>
          <a:p>
            <a:r>
              <a:rPr lang="en-GB" dirty="0" err="1"/>
              <a:t>mkdir</a:t>
            </a:r>
            <a:r>
              <a:rPr lang="en-GB" dirty="0"/>
              <a:t> folder1 folder2 </a:t>
            </a:r>
            <a:r>
              <a:rPr lang="en-GB" dirty="0" smtClean="0"/>
              <a:t>:used </a:t>
            </a:r>
            <a:r>
              <a:rPr lang="en-GB" dirty="0"/>
              <a:t>to create multiple </a:t>
            </a:r>
            <a:r>
              <a:rPr lang="en-GB" dirty="0" smtClean="0"/>
              <a:t>folders</a:t>
            </a:r>
          </a:p>
          <a:p>
            <a:r>
              <a:rPr lang="en-GB" dirty="0"/>
              <a:t> </a:t>
            </a:r>
            <a:r>
              <a:rPr lang="en-GB" dirty="0" err="1"/>
              <a:t>mkdir</a:t>
            </a:r>
            <a:r>
              <a:rPr lang="en-GB" dirty="0"/>
              <a:t> folder{1..7} create 7 folders at a time </a:t>
            </a:r>
            <a:endParaRPr lang="en-GB" dirty="0" smtClean="0"/>
          </a:p>
          <a:p>
            <a:pPr marL="0" indent="0">
              <a:buNone/>
            </a:pP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95</a:t>
            </a:fld>
            <a:endParaRPr lang="en-GB"/>
          </a:p>
        </p:txBody>
      </p:sp>
      <p:sp>
        <p:nvSpPr>
          <p:cNvPr id="6" name="Title 5"/>
          <p:cNvSpPr>
            <a:spLocks noGrp="1"/>
          </p:cNvSpPr>
          <p:nvPr>
            <p:ph type="title"/>
          </p:nvPr>
        </p:nvSpPr>
        <p:spPr/>
        <p:txBody>
          <a:bodyPr/>
          <a:lstStyle/>
          <a:p>
            <a:r>
              <a:rPr lang="en-GB" dirty="0" smtClean="0"/>
              <a:t>Folder or Directory commands</a:t>
            </a:r>
            <a:endParaRPr lang="en-GB" dirty="0"/>
          </a:p>
        </p:txBody>
      </p:sp>
    </p:spTree>
    <p:extLst>
      <p:ext uri="{BB962C8B-B14F-4D97-AF65-F5344CB8AC3E}">
        <p14:creationId xmlns:p14="http://schemas.microsoft.com/office/powerpoint/2010/main" val="572347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268760"/>
            <a:ext cx="7408333" cy="4857403"/>
          </a:xfrm>
        </p:spPr>
        <p:txBody>
          <a:bodyPr>
            <a:normAutofit fontScale="92500"/>
          </a:bodyPr>
          <a:lstStyle/>
          <a:p>
            <a:r>
              <a:rPr lang="en-GB" dirty="0" err="1"/>
              <a:t>mkdir</a:t>
            </a:r>
            <a:r>
              <a:rPr lang="en-GB" dirty="0"/>
              <a:t> -p a/b </a:t>
            </a:r>
            <a:r>
              <a:rPr lang="en-GB" dirty="0" smtClean="0"/>
              <a:t>:create </a:t>
            </a:r>
            <a:r>
              <a:rPr lang="en-GB" dirty="0"/>
              <a:t>folder b inside folder a if a is present otherwise it will first create a then b inside </a:t>
            </a:r>
            <a:r>
              <a:rPr lang="en-GB" dirty="0" smtClean="0"/>
              <a:t>a</a:t>
            </a:r>
          </a:p>
          <a:p>
            <a:r>
              <a:rPr lang="en-GB" dirty="0" err="1"/>
              <a:t>rmdir</a:t>
            </a:r>
            <a:r>
              <a:rPr lang="en-GB" dirty="0"/>
              <a:t> folder </a:t>
            </a:r>
            <a:r>
              <a:rPr lang="en-GB" dirty="0" smtClean="0"/>
              <a:t>:used </a:t>
            </a:r>
            <a:r>
              <a:rPr lang="en-GB" dirty="0"/>
              <a:t>to remove empty </a:t>
            </a:r>
            <a:r>
              <a:rPr lang="en-GB" dirty="0" smtClean="0"/>
              <a:t>directory</a:t>
            </a:r>
          </a:p>
          <a:p>
            <a:r>
              <a:rPr lang="en-GB" dirty="0" smtClean="0"/>
              <a:t>Ex: </a:t>
            </a:r>
            <a:r>
              <a:rPr lang="en-GB" dirty="0" err="1" smtClean="0"/>
              <a:t>rmdir</a:t>
            </a:r>
            <a:r>
              <a:rPr lang="en-GB" dirty="0" smtClean="0"/>
              <a:t> </a:t>
            </a:r>
            <a:r>
              <a:rPr lang="en-GB" dirty="0" err="1" smtClean="0"/>
              <a:t>devops</a:t>
            </a:r>
            <a:endParaRPr lang="en-GB" dirty="0" smtClean="0"/>
          </a:p>
          <a:p>
            <a:r>
              <a:rPr lang="en-GB" dirty="0" err="1"/>
              <a:t>rmdir</a:t>
            </a:r>
            <a:r>
              <a:rPr lang="en-GB" dirty="0"/>
              <a:t> * used to remove all empty </a:t>
            </a:r>
            <a:r>
              <a:rPr lang="en-GB" dirty="0" smtClean="0"/>
              <a:t>directories</a:t>
            </a:r>
          </a:p>
          <a:p>
            <a:r>
              <a:rPr lang="en-GB" dirty="0" err="1"/>
              <a:t>rmdir</a:t>
            </a:r>
            <a:r>
              <a:rPr lang="en-GB" dirty="0"/>
              <a:t> -</a:t>
            </a:r>
            <a:r>
              <a:rPr lang="en-GB" dirty="0" err="1"/>
              <a:t>rf</a:t>
            </a:r>
            <a:r>
              <a:rPr lang="en-GB" dirty="0"/>
              <a:t> folder/* used to delete all the files inside the folder </a:t>
            </a:r>
            <a:endParaRPr lang="en-GB" dirty="0" smtClean="0"/>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rmdir</a:t>
            </a:r>
            <a:r>
              <a:rPr lang="en-GB" dirty="0"/>
              <a:t> -</a:t>
            </a:r>
            <a:r>
              <a:rPr lang="en-GB" dirty="0" err="1"/>
              <a:t>rf</a:t>
            </a:r>
            <a:r>
              <a:rPr lang="en-GB" dirty="0"/>
              <a:t> folder/filename used to delete the particular file inside the </a:t>
            </a:r>
            <a:r>
              <a:rPr lang="en-GB" dirty="0" smtClean="0"/>
              <a:t>folder</a:t>
            </a:r>
          </a:p>
          <a:p>
            <a:r>
              <a:rPr lang="en-GB" dirty="0" err="1"/>
              <a:t>rm</a:t>
            </a:r>
            <a:r>
              <a:rPr lang="en-GB" dirty="0"/>
              <a:t> -</a:t>
            </a:r>
            <a:r>
              <a:rPr lang="en-GB" dirty="0" err="1"/>
              <a:t>rf</a:t>
            </a:r>
            <a:r>
              <a:rPr lang="en-GB" dirty="0"/>
              <a:t> * used to remove all files and folders at a time </a:t>
            </a:r>
            <a:endParaRPr lang="en-GB" dirty="0" smtClean="0"/>
          </a:p>
          <a:p>
            <a:r>
              <a:rPr lang="en-GB" dirty="0"/>
              <a:t>touch folder/filename used to create a file inside the folder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96</a:t>
            </a:fld>
            <a:endParaRPr lang="en-GB"/>
          </a:p>
        </p:txBody>
      </p:sp>
      <p:sp>
        <p:nvSpPr>
          <p:cNvPr id="6" name="Title 5"/>
          <p:cNvSpPr>
            <a:spLocks noGrp="1"/>
          </p:cNvSpPr>
          <p:nvPr>
            <p:ph type="title"/>
          </p:nvPr>
        </p:nvSpPr>
        <p:spPr/>
        <p:txBody>
          <a:bodyPr>
            <a:normAutofit fontScale="90000"/>
          </a:bodyPr>
          <a:lstStyle/>
          <a:p>
            <a:r>
              <a:rPr lang="en-GB" dirty="0" err="1" smtClean="0"/>
              <a:t>mkdir</a:t>
            </a:r>
            <a:r>
              <a:rPr lang="en-GB" dirty="0" smtClean="0"/>
              <a:t> </a:t>
            </a:r>
            <a:r>
              <a:rPr lang="en-GB" dirty="0"/>
              <a:t>with </a:t>
            </a:r>
            <a:r>
              <a:rPr lang="en-GB" dirty="0" smtClean="0"/>
              <a:t>Options</a:t>
            </a:r>
            <a:r>
              <a:rPr lang="en-GB" dirty="0"/>
              <a:t/>
            </a:r>
            <a:br>
              <a:rPr lang="en-GB" dirty="0"/>
            </a:br>
            <a:endParaRPr lang="en-GB" dirty="0"/>
          </a:p>
        </p:txBody>
      </p:sp>
    </p:spTree>
    <p:extLst>
      <p:ext uri="{BB962C8B-B14F-4D97-AF65-F5344CB8AC3E}">
        <p14:creationId xmlns:p14="http://schemas.microsoft.com/office/powerpoint/2010/main" val="41406104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cd </a:t>
            </a:r>
            <a:r>
              <a:rPr lang="en-GB" dirty="0" err="1"/>
              <a:t>foldername</a:t>
            </a:r>
            <a:r>
              <a:rPr lang="en-GB" dirty="0"/>
              <a:t> </a:t>
            </a:r>
            <a:r>
              <a:rPr lang="en-GB" dirty="0" smtClean="0"/>
              <a:t>:used </a:t>
            </a:r>
            <a:r>
              <a:rPr lang="en-GB" dirty="0"/>
              <a:t>to change the directory </a:t>
            </a:r>
            <a:endParaRPr lang="en-GB" dirty="0" smtClean="0"/>
          </a:p>
          <a:p>
            <a:r>
              <a:rPr lang="en-GB" dirty="0"/>
              <a:t>cd .. used to go back to one step </a:t>
            </a:r>
            <a:r>
              <a:rPr lang="en-GB" dirty="0" smtClean="0"/>
              <a:t>back</a:t>
            </a:r>
          </a:p>
          <a:p>
            <a:r>
              <a:rPr lang="en-GB" dirty="0"/>
              <a:t>cd ../../.. used to go back to 3 folders </a:t>
            </a:r>
            <a:r>
              <a:rPr lang="en-GB" dirty="0" smtClean="0"/>
              <a:t>back</a:t>
            </a:r>
          </a:p>
          <a:p>
            <a:r>
              <a:rPr lang="en-GB" dirty="0"/>
              <a:t>cd - used to go back to the previous directory </a:t>
            </a:r>
            <a:endParaRPr lang="en-GB" dirty="0" smtClean="0"/>
          </a:p>
          <a:p>
            <a:r>
              <a:rPr lang="en-GB" dirty="0"/>
              <a:t>cd (or) cd ~ used to go back to root directory at a time </a:t>
            </a:r>
            <a:endParaRPr lang="en-GB" dirty="0" smtClean="0"/>
          </a:p>
          <a:p>
            <a:r>
              <a:rPr lang="en-GB" dirty="0"/>
              <a:t>cd (or) cd ~ used to go back to root directory at a time </a:t>
            </a:r>
            <a:endParaRPr lang="en-GB" dirty="0" smtClean="0"/>
          </a:p>
          <a:p>
            <a:r>
              <a:rPr lang="en-GB" dirty="0" err="1"/>
              <a:t>pwd</a:t>
            </a:r>
            <a:r>
              <a:rPr lang="en-GB" dirty="0"/>
              <a:t> </a:t>
            </a:r>
            <a:r>
              <a:rPr lang="en-GB" dirty="0" smtClean="0"/>
              <a:t>:present </a:t>
            </a:r>
            <a:r>
              <a:rPr lang="en-GB" dirty="0"/>
              <a:t>working directory. If you want to check the current path use this command </a:t>
            </a:r>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97</a:t>
            </a:fld>
            <a:endParaRPr lang="en-GB"/>
          </a:p>
        </p:txBody>
      </p:sp>
      <p:sp>
        <p:nvSpPr>
          <p:cNvPr id="6" name="Title 5"/>
          <p:cNvSpPr>
            <a:spLocks noGrp="1"/>
          </p:cNvSpPr>
          <p:nvPr>
            <p:ph type="title"/>
          </p:nvPr>
        </p:nvSpPr>
        <p:spPr/>
        <p:txBody>
          <a:bodyPr/>
          <a:lstStyle/>
          <a:p>
            <a:r>
              <a:rPr lang="en-GB" dirty="0"/>
              <a:t>Changing </a:t>
            </a:r>
            <a:r>
              <a:rPr lang="en-GB" dirty="0" smtClean="0"/>
              <a:t>Directories</a:t>
            </a:r>
            <a:endParaRPr lang="en-GB" dirty="0"/>
          </a:p>
        </p:txBody>
      </p:sp>
    </p:spTree>
    <p:extLst>
      <p:ext uri="{BB962C8B-B14F-4D97-AF65-F5344CB8AC3E}">
        <p14:creationId xmlns:p14="http://schemas.microsoft.com/office/powerpoint/2010/main" val="3022830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ls</a:t>
            </a:r>
            <a:r>
              <a:rPr lang="en-GB" dirty="0"/>
              <a:t> </a:t>
            </a:r>
            <a:r>
              <a:rPr lang="en-GB" dirty="0" smtClean="0"/>
              <a:t>:used </a:t>
            </a:r>
            <a:r>
              <a:rPr lang="en-GB" dirty="0"/>
              <a:t>to see only file </a:t>
            </a:r>
            <a:r>
              <a:rPr lang="en-GB" dirty="0" smtClean="0"/>
              <a:t>names</a:t>
            </a:r>
          </a:p>
          <a:p>
            <a:r>
              <a:rPr lang="en-GB" dirty="0" err="1"/>
              <a:t>ll</a:t>
            </a:r>
            <a:r>
              <a:rPr lang="en-GB" dirty="0"/>
              <a:t> (or) </a:t>
            </a:r>
            <a:r>
              <a:rPr lang="en-GB" dirty="0" err="1"/>
              <a:t>ls</a:t>
            </a:r>
            <a:r>
              <a:rPr lang="en-GB" dirty="0"/>
              <a:t> -l used to see all the files along with the data (l - original list) </a:t>
            </a:r>
            <a:endParaRPr lang="en-GB" dirty="0" smtClean="0"/>
          </a:p>
          <a:p>
            <a:r>
              <a:rPr lang="en-GB" dirty="0" err="1"/>
              <a:t>ls</a:t>
            </a:r>
            <a:r>
              <a:rPr lang="en-GB" dirty="0"/>
              <a:t> folder1 </a:t>
            </a:r>
            <a:r>
              <a:rPr lang="en-GB" dirty="0" smtClean="0"/>
              <a:t>:used </a:t>
            </a:r>
            <a:r>
              <a:rPr lang="en-GB" dirty="0"/>
              <a:t>to see the list of files present in </a:t>
            </a:r>
            <a:r>
              <a:rPr lang="en-GB" dirty="0" smtClean="0"/>
              <a:t>folder1</a:t>
            </a:r>
          </a:p>
          <a:p>
            <a:r>
              <a:rPr lang="en-GB" dirty="0" err="1"/>
              <a:t>ll</a:t>
            </a:r>
            <a:r>
              <a:rPr lang="en-GB" dirty="0"/>
              <a:t> -a (or) </a:t>
            </a:r>
            <a:r>
              <a:rPr lang="en-GB" dirty="0" err="1"/>
              <a:t>ls</a:t>
            </a:r>
            <a:r>
              <a:rPr lang="en-GB" dirty="0"/>
              <a:t> -al </a:t>
            </a:r>
            <a:r>
              <a:rPr lang="en-GB" dirty="0" smtClean="0"/>
              <a:t>:used </a:t>
            </a:r>
            <a:r>
              <a:rPr lang="en-GB" dirty="0"/>
              <a:t>to see the both hidden and regular files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-r (or) </a:t>
            </a:r>
            <a:r>
              <a:rPr lang="en-GB" dirty="0" err="1"/>
              <a:t>ls</a:t>
            </a:r>
            <a:r>
              <a:rPr lang="en-GB" dirty="0"/>
              <a:t> -r used to see the files in reverse order </a:t>
            </a:r>
            <a:endParaRPr lang="en-GB" dirty="0" smtClean="0"/>
          </a:p>
          <a:p>
            <a:r>
              <a:rPr lang="en-GB" dirty="0" err="1"/>
              <a:t>ll</a:t>
            </a:r>
            <a:r>
              <a:rPr lang="en-GB" dirty="0"/>
              <a:t> -</a:t>
            </a:r>
            <a:r>
              <a:rPr lang="en-GB" dirty="0" err="1"/>
              <a:t>ltr</a:t>
            </a:r>
            <a:r>
              <a:rPr lang="en-GB" dirty="0"/>
              <a:t> To list the files in long listing format with sort by modification time, newest first and then in reverse order</a:t>
            </a:r>
            <a:endParaRPr lang="en-GB" dirty="0" smtClean="0"/>
          </a:p>
          <a:p>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98</a:t>
            </a:fld>
            <a:endParaRPr lang="en-GB"/>
          </a:p>
        </p:txBody>
      </p:sp>
      <p:sp>
        <p:nvSpPr>
          <p:cNvPr id="6" name="Title 5"/>
          <p:cNvSpPr>
            <a:spLocks noGrp="1"/>
          </p:cNvSpPr>
          <p:nvPr>
            <p:ph type="title"/>
          </p:nvPr>
        </p:nvSpPr>
        <p:spPr/>
        <p:txBody>
          <a:bodyPr/>
          <a:lstStyle/>
          <a:p>
            <a:r>
              <a:rPr lang="en-GB" dirty="0" err="1" smtClean="0"/>
              <a:t>ls</a:t>
            </a:r>
            <a:r>
              <a:rPr lang="en-GB" dirty="0" smtClean="0"/>
              <a:t> command</a:t>
            </a:r>
            <a:endParaRPr lang="en-GB" dirty="0"/>
          </a:p>
        </p:txBody>
      </p:sp>
    </p:spTree>
    <p:extLst>
      <p:ext uri="{BB962C8B-B14F-4D97-AF65-F5344CB8AC3E}">
        <p14:creationId xmlns:p14="http://schemas.microsoft.com/office/powerpoint/2010/main" val="37074506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1700808"/>
            <a:ext cx="7408333" cy="4425355"/>
          </a:xfrm>
        </p:spPr>
        <p:txBody>
          <a:bodyPr/>
          <a:lstStyle/>
          <a:p>
            <a:r>
              <a:rPr lang="en-GB" dirty="0" err="1"/>
              <a:t>cp</a:t>
            </a:r>
            <a:r>
              <a:rPr lang="en-GB" dirty="0"/>
              <a:t> file1 file2 used to copy the data from source file1 to destination file2 </a:t>
            </a:r>
            <a:endParaRPr lang="en-GB" dirty="0" smtClean="0"/>
          </a:p>
          <a:p>
            <a:r>
              <a:rPr lang="en-GB" dirty="0" smtClean="0"/>
              <a:t>Note</a:t>
            </a:r>
            <a:r>
              <a:rPr lang="en-GB" dirty="0"/>
              <a:t>: Here, if file2 i.e.., destination file is not created also, it will create automatically </a:t>
            </a:r>
            <a:endParaRPr lang="en-GB" dirty="0" smtClean="0"/>
          </a:p>
          <a:p>
            <a:pPr marL="0" indent="0">
              <a:buNone/>
            </a:pPr>
            <a:r>
              <a:rPr lang="en-GB" dirty="0" smtClean="0"/>
              <a:t>Ex: </a:t>
            </a:r>
            <a:r>
              <a:rPr lang="en-GB" dirty="0" err="1" smtClean="0"/>
              <a:t>cp</a:t>
            </a:r>
            <a:r>
              <a:rPr lang="en-GB" dirty="0" smtClean="0"/>
              <a:t> test.sh test1.sh</a:t>
            </a:r>
          </a:p>
          <a:p>
            <a:r>
              <a:rPr lang="en-GB" dirty="0" err="1" smtClean="0"/>
              <a:t>cp</a:t>
            </a:r>
            <a:r>
              <a:rPr lang="en-GB" dirty="0" smtClean="0"/>
              <a:t> file1 </a:t>
            </a:r>
            <a:r>
              <a:rPr lang="en-GB" dirty="0"/>
              <a:t>folder1 </a:t>
            </a:r>
            <a:r>
              <a:rPr lang="en-GB" dirty="0" smtClean="0"/>
              <a:t>:used </a:t>
            </a:r>
            <a:r>
              <a:rPr lang="en-GB" dirty="0"/>
              <a:t>to copy the file to </a:t>
            </a:r>
            <a:r>
              <a:rPr lang="en-GB" dirty="0" smtClean="0"/>
              <a:t>folder</a:t>
            </a:r>
          </a:p>
          <a:p>
            <a:r>
              <a:rPr lang="en-GB" dirty="0" smtClean="0"/>
              <a:t>Ex: </a:t>
            </a:r>
            <a:r>
              <a:rPr lang="en-GB" dirty="0" err="1" smtClean="0"/>
              <a:t>cp</a:t>
            </a:r>
            <a:r>
              <a:rPr lang="en-GB" dirty="0" smtClean="0"/>
              <a:t> test.sh </a:t>
            </a:r>
            <a:r>
              <a:rPr lang="en-GB" dirty="0" err="1" smtClean="0"/>
              <a:t>devops</a:t>
            </a:r>
            <a:endParaRPr lang="en-GB" dirty="0"/>
          </a:p>
        </p:txBody>
      </p:sp>
      <p:sp>
        <p:nvSpPr>
          <p:cNvPr id="3" name="Date Placeholder 2"/>
          <p:cNvSpPr>
            <a:spLocks noGrp="1"/>
          </p:cNvSpPr>
          <p:nvPr>
            <p:ph type="dt" sz="half" idx="10"/>
          </p:nvPr>
        </p:nvSpPr>
        <p:spPr/>
        <p:txBody>
          <a:bodyPr/>
          <a:lstStyle/>
          <a:p>
            <a:fld id="{60CA9B34-56EE-4E67-8DD6-2F9EC36E71F2}" type="datetime1">
              <a:rPr lang="en-GB" smtClean="0"/>
              <a:t>21/10/2023</a:t>
            </a:fld>
            <a:endParaRPr lang="en-GB"/>
          </a:p>
        </p:txBody>
      </p:sp>
      <p:sp>
        <p:nvSpPr>
          <p:cNvPr id="4" name="Footer Placeholder 3"/>
          <p:cNvSpPr>
            <a:spLocks noGrp="1"/>
          </p:cNvSpPr>
          <p:nvPr>
            <p:ph type="ftr" sz="quarter" idx="11"/>
          </p:nvPr>
        </p:nvSpPr>
        <p:spPr/>
        <p:txBody>
          <a:bodyPr/>
          <a:lstStyle/>
          <a:p>
            <a:r>
              <a:rPr lang="en-GB" smtClean="0"/>
              <a:t>RAM TECHNOLOGIES</a:t>
            </a:r>
            <a:endParaRPr lang="en-GB"/>
          </a:p>
        </p:txBody>
      </p:sp>
      <p:sp>
        <p:nvSpPr>
          <p:cNvPr id="5" name="Slide Number Placeholder 4"/>
          <p:cNvSpPr>
            <a:spLocks noGrp="1"/>
          </p:cNvSpPr>
          <p:nvPr>
            <p:ph type="sldNum" sz="quarter" idx="12"/>
          </p:nvPr>
        </p:nvSpPr>
        <p:spPr/>
        <p:txBody>
          <a:bodyPr/>
          <a:lstStyle/>
          <a:p>
            <a:fld id="{781BEA67-9482-4C87-9702-AA3D565E1333}" type="slidenum">
              <a:rPr lang="en-GB" smtClean="0"/>
              <a:t>99</a:t>
            </a:fld>
            <a:endParaRPr lang="en-GB"/>
          </a:p>
        </p:txBody>
      </p:sp>
      <p:sp>
        <p:nvSpPr>
          <p:cNvPr id="6" name="Title 5"/>
          <p:cNvSpPr>
            <a:spLocks noGrp="1"/>
          </p:cNvSpPr>
          <p:nvPr>
            <p:ph type="title"/>
          </p:nvPr>
        </p:nvSpPr>
        <p:spPr/>
        <p:txBody>
          <a:bodyPr/>
          <a:lstStyle/>
          <a:p>
            <a:r>
              <a:rPr lang="en-GB" dirty="0"/>
              <a:t>COPY</a:t>
            </a:r>
          </a:p>
        </p:txBody>
      </p:sp>
    </p:spTree>
    <p:extLst>
      <p:ext uri="{BB962C8B-B14F-4D97-AF65-F5344CB8AC3E}">
        <p14:creationId xmlns:p14="http://schemas.microsoft.com/office/powerpoint/2010/main" val="9962078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3291</TotalTime>
  <Words>6071</Words>
  <Application>Microsoft Office PowerPoint</Application>
  <PresentationFormat>On-screen Show (4:3)</PresentationFormat>
  <Paragraphs>1268</Paragraphs>
  <Slides>155</Slides>
  <Notes>2</Notes>
  <HiddenSlides>0</HiddenSlides>
  <MMClips>27</MMClips>
  <ScaleCrop>false</ScaleCrop>
  <HeadingPairs>
    <vt:vector size="4" baseType="variant">
      <vt:variant>
        <vt:lpstr>Theme</vt:lpstr>
      </vt:variant>
      <vt:variant>
        <vt:i4>1</vt:i4>
      </vt:variant>
      <vt:variant>
        <vt:lpstr>Slide Titles</vt:lpstr>
      </vt:variant>
      <vt:variant>
        <vt:i4>155</vt:i4>
      </vt:variant>
    </vt:vector>
  </HeadingPairs>
  <TitlesOfParts>
    <vt:vector size="156" baseType="lpstr">
      <vt:lpstr>Waveform</vt:lpstr>
      <vt:lpstr>PowerPoint Presentation</vt:lpstr>
      <vt:lpstr>PowerPoint Presentation</vt:lpstr>
      <vt:lpstr>Trending Course!!!</vt:lpstr>
      <vt:lpstr>DevOps Coaching Highlights</vt:lpstr>
      <vt:lpstr>Insights!!</vt:lpstr>
      <vt:lpstr>Who can learn DevOps!!</vt:lpstr>
      <vt:lpstr>RoadMap to Become a successful DevOps Engineer</vt:lpstr>
      <vt:lpstr>Top DevOps skills for 2023 </vt:lpstr>
      <vt:lpstr>PowerPoint Presentation</vt:lpstr>
      <vt:lpstr>Soft skills </vt:lpstr>
      <vt:lpstr>Course Content</vt:lpstr>
      <vt:lpstr>Linux</vt:lpstr>
      <vt:lpstr>Shell Scripting </vt:lpstr>
      <vt:lpstr>Shell Scripting</vt:lpstr>
      <vt:lpstr>SCM Tool-Git and GitHub</vt:lpstr>
      <vt:lpstr>Build Tool-Maven</vt:lpstr>
      <vt:lpstr>Apache Tomcat</vt:lpstr>
      <vt:lpstr>Code Quality Tool-SonarQube</vt:lpstr>
      <vt:lpstr>Artifactory Mgmt Tool-Nexus</vt:lpstr>
      <vt:lpstr>CICD Tool-Jenkins</vt:lpstr>
      <vt:lpstr>Jenkins</vt:lpstr>
      <vt:lpstr>Jenkins</vt:lpstr>
      <vt:lpstr>Configuration Mgmt Tool-Ansible</vt:lpstr>
      <vt:lpstr>Container Tool-Docker</vt:lpstr>
      <vt:lpstr>Docker</vt:lpstr>
      <vt:lpstr>Container Orchestration Tool-Kubernetes</vt:lpstr>
      <vt:lpstr>Kubernetes</vt:lpstr>
      <vt:lpstr>PowerPoint Presentation</vt:lpstr>
      <vt:lpstr>PowerPoint Presentation</vt:lpstr>
      <vt:lpstr>SDLC</vt:lpstr>
      <vt:lpstr>SDLC MODELS</vt:lpstr>
      <vt:lpstr>Waterfall model</vt:lpstr>
      <vt:lpstr>PowerPoint Presentation</vt:lpstr>
      <vt:lpstr>Agile or scrum Model</vt:lpstr>
      <vt:lpstr>PowerPoint Presentation</vt:lpstr>
      <vt:lpstr>Kanban model</vt:lpstr>
      <vt:lpstr>PowerPoint Presentation</vt:lpstr>
      <vt:lpstr>PowerPoint Presentation</vt:lpstr>
      <vt:lpstr>DevOps </vt:lpstr>
      <vt:lpstr>DevOps Architecture:It is used for the application hosted on the cloud platform and large distributed applications. Agile development is used here. So, that integration and delivery can be contiguous. </vt:lpstr>
      <vt:lpstr>Features of Architecture</vt:lpstr>
      <vt:lpstr>Features of Architecture</vt:lpstr>
      <vt:lpstr>Components</vt:lpstr>
      <vt:lpstr>Components</vt:lpstr>
      <vt:lpstr>Devops-philosophy</vt:lpstr>
      <vt:lpstr>Devops - Life Cycle </vt:lpstr>
      <vt:lpstr>PowerPoint Presentation</vt:lpstr>
      <vt:lpstr>Seven Phases (7)</vt:lpstr>
      <vt:lpstr>Devops - Practices</vt:lpstr>
      <vt:lpstr>Devops - Practices</vt:lpstr>
      <vt:lpstr>Devops - Practices</vt:lpstr>
      <vt:lpstr>What Are Benefits Of DevOps</vt:lpstr>
      <vt:lpstr>DevOps workflow</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Uses of AWS</vt:lpstr>
      <vt:lpstr>PowerPoint Presentation</vt:lpstr>
      <vt:lpstr>PowerPoint Presentation</vt:lpstr>
      <vt:lpstr>PowerPoint Presentation</vt:lpstr>
      <vt:lpstr>PowerPoint Presentation</vt:lpstr>
      <vt:lpstr>AWS SERVICES</vt:lpstr>
      <vt:lpstr>EC2</vt:lpstr>
      <vt:lpstr>AWS EC2 offers 5 types of instances </vt:lpstr>
      <vt:lpstr>PowerPoint Presentation</vt:lpstr>
      <vt:lpstr>GPU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vt:lpstr>
      <vt:lpstr>Linux</vt:lpstr>
      <vt:lpstr>PowerPoint Presentation</vt:lpstr>
      <vt:lpstr>PowerPoint Presentation</vt:lpstr>
      <vt:lpstr>PowerPoint Presentation</vt:lpstr>
      <vt:lpstr>Linux File System</vt:lpstr>
      <vt:lpstr>PowerPoint Presentation</vt:lpstr>
      <vt:lpstr>PowerPoint Presentation</vt:lpstr>
      <vt:lpstr>Linux Commands</vt:lpstr>
      <vt:lpstr>PowerPoint Presentation</vt:lpstr>
      <vt:lpstr>PowerPoint Presentation</vt:lpstr>
      <vt:lpstr>Hardware Commands</vt:lpstr>
      <vt:lpstr>PowerPoint Presentation</vt:lpstr>
      <vt:lpstr>Default colour schemas for files types</vt:lpstr>
      <vt:lpstr>File Commands</vt:lpstr>
      <vt:lpstr>Folder or Directory commands</vt:lpstr>
      <vt:lpstr>mkdir with Options </vt:lpstr>
      <vt:lpstr>Changing Directories</vt:lpstr>
      <vt:lpstr>ls command</vt:lpstr>
      <vt:lpstr>COPY</vt:lpstr>
      <vt:lpstr>mv (MOVE) command</vt:lpstr>
      <vt:lpstr>cat command</vt:lpstr>
      <vt:lpstr>tac command</vt:lpstr>
      <vt:lpstr>head command</vt:lpstr>
      <vt:lpstr>tail command</vt:lpstr>
      <vt:lpstr>wc command</vt:lpstr>
      <vt:lpstr>more command</vt:lpstr>
      <vt:lpstr>less command</vt:lpstr>
      <vt:lpstr>locate</vt:lpstr>
      <vt:lpstr>find command</vt:lpstr>
      <vt:lpstr>grep command</vt:lpstr>
      <vt:lpstr>File Modifications or Editors</vt:lpstr>
      <vt:lpstr>vi or vim editor</vt:lpstr>
      <vt:lpstr>2. Insert mode</vt:lpstr>
      <vt:lpstr>3. save &amp; quit mode </vt:lpstr>
      <vt:lpstr>Nano editor</vt:lpstr>
      <vt:lpstr>User Management</vt:lpstr>
      <vt:lpstr>Backend process</vt:lpstr>
      <vt:lpstr>Removing user</vt:lpstr>
      <vt:lpstr>File Permissions</vt:lpstr>
      <vt:lpstr>Permissions in OS</vt:lpstr>
      <vt:lpstr>PowerPoint Presentation</vt:lpstr>
      <vt:lpstr>2. using numeric codes </vt:lpstr>
      <vt:lpstr>SSH</vt:lpstr>
      <vt:lpstr>PowerPoint Presentation</vt:lpstr>
      <vt:lpstr>PowerPoint Presentation</vt:lpstr>
      <vt:lpstr>Shell types</vt:lpstr>
      <vt:lpstr>PowerPoint Presentation</vt:lpstr>
      <vt:lpstr>Why we need to Learn ShellScripting</vt:lpstr>
      <vt:lpstr>Pre-Requisites</vt:lpstr>
      <vt:lpstr>Steps to Write Shell Script</vt:lpstr>
      <vt:lpstr>First shell script example</vt:lpstr>
      <vt:lpstr>File Naming Conventions</vt:lpstr>
      <vt:lpstr>Comments in Shell script</vt:lpstr>
      <vt:lpstr>Variables in Shell Script</vt:lpstr>
      <vt:lpstr>1.System Variables</vt:lpstr>
      <vt:lpstr>2.User Defined Variables</vt:lpstr>
      <vt:lpstr>Command Line Arguments in Shell Script</vt:lpstr>
      <vt:lpstr>String In Shell Script</vt:lpstr>
      <vt:lpstr>Arthimetic Operations In Shell Script</vt:lpstr>
      <vt:lpstr>Read command in Shell Script</vt:lpstr>
      <vt:lpstr>PowerPoint Presentation</vt:lpstr>
      <vt:lpstr>Input and Output Redirection</vt:lpstr>
      <vt:lpstr>PowerPoint Presentation</vt:lpstr>
      <vt:lpstr>Control Commands in Shell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in Shell Script</vt:lpstr>
      <vt:lpstr>PowerPoint Presentation</vt:lpstr>
      <vt:lpstr>PowerPoint Presentation</vt:lpstr>
      <vt:lpstr>Pipes In Shell 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Course!!!</dc:title>
  <dc:creator>918095888447</dc:creator>
  <cp:lastModifiedBy>918095888447</cp:lastModifiedBy>
  <cp:revision>58</cp:revision>
  <dcterms:created xsi:type="dcterms:W3CDTF">2023-08-06T02:47:39Z</dcterms:created>
  <dcterms:modified xsi:type="dcterms:W3CDTF">2023-10-21T01:50:43Z</dcterms:modified>
</cp:coreProperties>
</file>